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36"/>
  </p:notesMasterIdLst>
  <p:handoutMasterIdLst>
    <p:handoutMasterId r:id="rId37"/>
  </p:handoutMasterIdLst>
  <p:sldIdLst>
    <p:sldId id="264" r:id="rId3"/>
    <p:sldId id="318" r:id="rId4"/>
    <p:sldId id="319" r:id="rId5"/>
    <p:sldId id="339" r:id="rId6"/>
    <p:sldId id="340" r:id="rId7"/>
    <p:sldId id="363" r:id="rId8"/>
    <p:sldId id="364" r:id="rId9"/>
    <p:sldId id="365" r:id="rId10"/>
    <p:sldId id="341" r:id="rId11"/>
    <p:sldId id="342" r:id="rId12"/>
    <p:sldId id="343" r:id="rId13"/>
    <p:sldId id="344" r:id="rId14"/>
    <p:sldId id="346" r:id="rId15"/>
    <p:sldId id="347" r:id="rId16"/>
    <p:sldId id="348" r:id="rId17"/>
    <p:sldId id="350" r:id="rId18"/>
    <p:sldId id="345" r:id="rId19"/>
    <p:sldId id="351" r:id="rId20"/>
    <p:sldId id="353" r:id="rId21"/>
    <p:sldId id="354" r:id="rId22"/>
    <p:sldId id="352" r:id="rId23"/>
    <p:sldId id="355" r:id="rId24"/>
    <p:sldId id="356" r:id="rId25"/>
    <p:sldId id="357" r:id="rId26"/>
    <p:sldId id="358" r:id="rId27"/>
    <p:sldId id="359" r:id="rId28"/>
    <p:sldId id="360" r:id="rId29"/>
    <p:sldId id="361" r:id="rId30"/>
    <p:sldId id="362" r:id="rId31"/>
    <p:sldId id="366" r:id="rId32"/>
    <p:sldId id="367" r:id="rId33"/>
    <p:sldId id="368" r:id="rId34"/>
    <p:sldId id="307" r:id="rId3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FFFFFF"/>
    <a:srgbClr val="1E54AC"/>
    <a:srgbClr val="DAF5FB"/>
    <a:srgbClr val="166198"/>
    <a:srgbClr val="39B8E9"/>
    <a:srgbClr val="174B9F"/>
    <a:srgbClr val="129E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64" autoAdjust="0"/>
    <p:restoredTop sz="84152" autoAdjust="0"/>
  </p:normalViewPr>
  <p:slideViewPr>
    <p:cSldViewPr snapToGrid="0">
      <p:cViewPr varScale="1">
        <p:scale>
          <a:sx n="215" d="100"/>
          <a:sy n="215" d="100"/>
        </p:scale>
        <p:origin x="156" y="186"/>
      </p:cViewPr>
      <p:guideLst>
        <p:guide orient="horz" pos="2160"/>
        <p:guide pos="3840"/>
      </p:guideLst>
    </p:cSldViewPr>
  </p:slideViewPr>
  <p:notesTextViewPr>
    <p:cViewPr>
      <p:scale>
        <a:sx n="1" d="1"/>
        <a:sy n="1" d="1"/>
      </p:scale>
      <p:origin x="0" y="0"/>
    </p:cViewPr>
  </p:notesTextViewPr>
  <p:notesViewPr>
    <p:cSldViewPr snapToGrid="0">
      <p:cViewPr varScale="1">
        <p:scale>
          <a:sx n="91" d="100"/>
          <a:sy n="91" d="100"/>
        </p:scale>
        <p:origin x="23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0B4F0FCD-F004-463D-93AF-1555B63EA0D8}" type="datetimeFigureOut">
              <a:rPr lang="zh-CN" altLang="en-US" smtClean="0"/>
              <a:t>2022/9/20</a:t>
            </a:fld>
            <a:endParaRPr lang="zh-CN" altLang="en-US"/>
          </a:p>
        </p:txBody>
      </p:sp>
      <p:sp>
        <p:nvSpPr>
          <p:cNvPr id="4" name="页脚占位符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EE46B311-B5F3-4CAA-BECA-AB8556DB5DD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154F15B1-AB1D-4027-93AF-75999919C68B}" type="datetimeFigureOut">
              <a:rPr lang="zh-CN" altLang="en-US" smtClean="0"/>
              <a:t>2022/9/20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9E39273F-79EB-4F72-9489-680CAB873A3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09D98FA-4D2B-4222-B201-1E2449F411C3}" type="datetime1">
              <a:rPr lang="zh-CN" altLang="en-US" smtClean="0"/>
              <a:t>2022/9/20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F524D1-AC59-48D6-A145-8620FE7B7A98}" type="datetime1">
              <a:rPr lang="zh-CN" altLang="en-US" smtClean="0"/>
              <a:t>2022/9/20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矩形 8"/>
          <p:cNvSpPr/>
          <p:nvPr userDrawn="1"/>
        </p:nvSpPr>
        <p:spPr>
          <a:xfrm>
            <a:off x="0" y="-14204"/>
            <a:ext cx="12192000" cy="6634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2"/>
          <p:cNvSpPr>
            <a:spLocks noGrp="1"/>
          </p:cNvSpPr>
          <p:nvPr>
            <p:ph type="body" idx="1"/>
          </p:nvPr>
        </p:nvSpPr>
        <p:spPr>
          <a:xfrm>
            <a:off x="831850" y="4589463"/>
            <a:ext cx="10515600" cy="1262697"/>
          </a:xfrm>
        </p:spPr>
        <p:txBody>
          <a:bodyPr/>
          <a:lstStyle>
            <a:lvl1pPr marL="0" indent="0" algn="ctr">
              <a:buNone/>
              <a:defRPr sz="2400">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7" name="流程图: 可选过程 10"/>
          <p:cNvSpPr/>
          <p:nvPr userDrawn="1"/>
        </p:nvSpPr>
        <p:spPr>
          <a:xfrm>
            <a:off x="467360" y="1572568"/>
            <a:ext cx="11216640" cy="2542465"/>
          </a:xfrm>
          <a:prstGeom prst="flowChartAlternateProcess">
            <a:avLst/>
          </a:prstGeom>
          <a:solidFill>
            <a:srgbClr val="174B9F"/>
          </a:solidFill>
          <a:effectLst>
            <a:outerShdw blurRad="50800" dist="50800" dir="5400000" algn="ctr" rotWithShape="0">
              <a:schemeClr val="bg1"/>
            </a:outerShdw>
          </a:effectLst>
          <a:scene3d>
            <a:camera prst="orthographicFront"/>
            <a:lightRig rig="threePt" dir="t"/>
          </a:scene3d>
          <a:sp3d extrusionH="76200" contourW="12700">
            <a:extrusionClr>
              <a:srgbClr val="FFFFFF"/>
            </a:extrusionClr>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200" spc="300" dirty="0">
              <a:latin typeface="腾讯体 W3" panose="020C04030202040F0204" pitchFamily="34" charset="-122"/>
              <a:ea typeface="腾讯体 W3" panose="020C04030202040F0204" pitchFamily="34" charset="-122"/>
            </a:endParaRPr>
          </a:p>
        </p:txBody>
      </p:sp>
      <p:sp>
        <p:nvSpPr>
          <p:cNvPr id="8" name="矩形 7"/>
          <p:cNvSpPr/>
          <p:nvPr userDrawn="1"/>
        </p:nvSpPr>
        <p:spPr>
          <a:xfrm>
            <a:off x="3964957" y="215265"/>
            <a:ext cx="4262120" cy="337185"/>
          </a:xfrm>
          <a:prstGeom prst="rect">
            <a:avLst/>
          </a:prstGeom>
        </p:spPr>
        <p:txBody>
          <a:bodyPr wrap="none">
            <a:spAutoFit/>
          </a:bodyPr>
          <a:lstStyle/>
          <a:p>
            <a:r>
              <a:rPr lang="en-US" altLang="zh-CN" sz="1600" b="1" dirty="0">
                <a:solidFill>
                  <a:schemeClr val="accent1"/>
                </a:solidFill>
              </a:rPr>
              <a:t>2021</a:t>
            </a:r>
            <a:r>
              <a:rPr lang="zh-CN" altLang="en-US" sz="1600" b="1" dirty="0">
                <a:solidFill>
                  <a:schemeClr val="accent1"/>
                </a:solidFill>
              </a:rPr>
              <a:t>腾讯</a:t>
            </a:r>
            <a:r>
              <a:rPr lang="en-US" altLang="zh-CN" sz="1600" b="1" dirty="0">
                <a:solidFill>
                  <a:schemeClr val="accent1"/>
                </a:solidFill>
              </a:rPr>
              <a:t>AI Lab</a:t>
            </a:r>
            <a:r>
              <a:rPr lang="zh-CN" altLang="en-US" sz="1600" b="1" dirty="0">
                <a:solidFill>
                  <a:schemeClr val="accent1"/>
                </a:solidFill>
              </a:rPr>
              <a:t>犀牛鸟专项研究计划结题报告</a:t>
            </a:r>
          </a:p>
        </p:txBody>
      </p:sp>
      <p:sp>
        <p:nvSpPr>
          <p:cNvPr id="10" name="标题 1"/>
          <p:cNvSpPr>
            <a:spLocks noGrp="1"/>
          </p:cNvSpPr>
          <p:nvPr>
            <p:ph type="title"/>
          </p:nvPr>
        </p:nvSpPr>
        <p:spPr>
          <a:xfrm>
            <a:off x="831850" y="1709738"/>
            <a:ext cx="10515600" cy="2242501"/>
          </a:xfrm>
        </p:spPr>
        <p:txBody>
          <a:bodyPr anchor="ctr"/>
          <a:lstStyle>
            <a:lvl1pPr>
              <a:defRPr sz="6000">
                <a:solidFill>
                  <a:schemeClr val="bg1"/>
                </a:solidFill>
              </a:defRPr>
            </a:lvl1pPr>
          </a:lstStyle>
          <a:p>
            <a:r>
              <a:rPr lang="zh-CN" altLang="en-US" dirty="0"/>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b="0"/>
            </a:lvl1pPr>
          </a:lstStyle>
          <a:p>
            <a:r>
              <a:rPr lang="zh-CN" altLang="en-US" dirty="0"/>
              <a:t>单击此处编辑母版标题样式</a:t>
            </a:r>
          </a:p>
        </p:txBody>
      </p:sp>
      <p:sp>
        <p:nvSpPr>
          <p:cNvPr id="3" name="内容占位符 2"/>
          <p:cNvSpPr>
            <a:spLocks noGrp="1"/>
          </p:cNvSpPr>
          <p:nvPr>
            <p:ph idx="1"/>
          </p:nvPr>
        </p:nvSpPr>
        <p:spPr>
          <a:xfrm>
            <a:off x="838200" y="1463040"/>
            <a:ext cx="10515600" cy="4713923"/>
          </a:xfrm>
        </p:spPr>
        <p:txBody>
          <a:bodyPr/>
          <a:lstStyle>
            <a:lvl1pPr>
              <a:defRPr sz="2400">
                <a:latin typeface="微软雅黑" panose="020B0503020204020204" pitchFamily="34" charset="-122"/>
                <a:ea typeface="微软雅黑" panose="020B0503020204020204" pitchFamily="34" charset="-122"/>
              </a:defRPr>
            </a:lvl1pPr>
            <a:lvl2pPr>
              <a:defRPr lang="zh-CN" altLang="en-US" sz="2000" kern="1200" dirty="0">
                <a:solidFill>
                  <a:schemeClr val="tx1"/>
                </a:solidFill>
                <a:latin typeface="微软雅黑" panose="020B0503020204020204" pitchFamily="34" charset="-122"/>
                <a:ea typeface="微软雅黑" panose="020B0503020204020204" pitchFamily="34" charset="-122"/>
                <a:cs typeface="+mn-cs"/>
              </a:defRPr>
            </a:lvl2pPr>
            <a:lvl3pPr>
              <a:defRPr lang="zh-CN" altLang="en-US" sz="1800" kern="1200" dirty="0">
                <a:solidFill>
                  <a:schemeClr val="tx1"/>
                </a:solidFill>
                <a:latin typeface="微软雅黑" panose="020B0503020204020204" pitchFamily="34" charset="-122"/>
                <a:ea typeface="微软雅黑" panose="020B0503020204020204" pitchFamily="34" charset="-122"/>
                <a:cs typeface="+mn-cs"/>
              </a:defRPr>
            </a:lvl3pPr>
            <a:lvl4pPr>
              <a:defRPr lang="zh-CN" altLang="en-US" sz="1600" kern="1200" dirty="0">
                <a:solidFill>
                  <a:schemeClr val="tx1"/>
                </a:solidFill>
                <a:latin typeface="微软雅黑" panose="020B0503020204020204" pitchFamily="34" charset="-122"/>
                <a:ea typeface="微软雅黑" panose="020B0503020204020204" pitchFamily="34" charset="-122"/>
                <a:cs typeface="+mn-cs"/>
              </a:defRPr>
            </a:lvl4pPr>
            <a:lvl5pPr>
              <a:defRPr lang="zh-CN" altLang="en-US" sz="1400" kern="1200" dirty="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1654602-99B3-42C6-ADB1-CEE90CAFC9D3}" type="datetime1">
              <a:rPr lang="zh-CN" altLang="en-US" smtClean="0"/>
              <a:t>2022/9/20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9A1F574-635E-4E5F-AE6F-2E652A514DBA}" type="datetime1">
              <a:rPr lang="zh-CN" altLang="en-US" smtClean="0"/>
              <a:t>2022/9/20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9DC58667-A1E0-4665-98C6-2C08B92E28FE}" type="datetime1">
              <a:rPr lang="zh-CN" altLang="en-US" smtClean="0"/>
              <a:t>2022/9/20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054BA0B-1B2E-458F-8021-B2F4356D1080}" type="datetime1">
              <a:rPr lang="zh-CN" altLang="en-US" smtClean="0"/>
              <a:t>2022/9/20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8DE6FD8-ACA5-4D1F-AB1E-FE1B808ACA53}" type="datetime1">
              <a:rPr lang="zh-CN" altLang="en-US" smtClean="0"/>
              <a:t>2022/9/20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EE99616-F41A-4AE2-88DE-5739B2F8B123}" type="datetime1">
              <a:rPr lang="zh-CN" altLang="en-US" smtClean="0"/>
              <a:t>2022/9/20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矩形 8"/>
          <p:cNvSpPr/>
          <p:nvPr userDrawn="1"/>
        </p:nvSpPr>
        <p:spPr>
          <a:xfrm>
            <a:off x="0" y="-7854"/>
            <a:ext cx="12192000" cy="6634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2"/>
          <p:cNvSpPr>
            <a:spLocks noGrp="1"/>
          </p:cNvSpPr>
          <p:nvPr>
            <p:ph type="body" idx="1"/>
          </p:nvPr>
        </p:nvSpPr>
        <p:spPr>
          <a:xfrm>
            <a:off x="831850" y="4589463"/>
            <a:ext cx="10515600" cy="1262697"/>
          </a:xfrm>
        </p:spPr>
        <p:txBody>
          <a:bodyPr/>
          <a:lstStyle>
            <a:lvl1pPr marL="0" indent="0" algn="ctr">
              <a:buNone/>
              <a:defRPr sz="2400">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10" name="标题 1"/>
          <p:cNvSpPr>
            <a:spLocks noGrp="1"/>
          </p:cNvSpPr>
          <p:nvPr>
            <p:ph type="title"/>
          </p:nvPr>
        </p:nvSpPr>
        <p:spPr>
          <a:xfrm>
            <a:off x="831850" y="1709738"/>
            <a:ext cx="10515600" cy="2242501"/>
          </a:xfrm>
        </p:spPr>
        <p:txBody>
          <a:bodyPr anchor="ctr"/>
          <a:lstStyle>
            <a:lvl1pPr>
              <a:defRPr sz="6000">
                <a:solidFill>
                  <a:schemeClr val="bg1"/>
                </a:solidFill>
              </a:defRPr>
            </a:lvl1pPr>
          </a:lstStyle>
          <a:p>
            <a:r>
              <a:rPr lang="zh-CN" altLang="en-US" dirty="0"/>
              <a:t>单击此处编辑母版标题样式</a:t>
            </a:r>
          </a:p>
        </p:txBody>
      </p:sp>
      <p:cxnSp>
        <p:nvCxnSpPr>
          <p:cNvPr id="4" name="直接连接符 3"/>
          <p:cNvCxnSpPr/>
          <p:nvPr userDrawn="1"/>
        </p:nvCxnSpPr>
        <p:spPr>
          <a:xfrm>
            <a:off x="831850" y="3952239"/>
            <a:ext cx="10515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descr="5"/>
          <p:cNvPicPr>
            <a:picLocks noChangeAspect="1"/>
          </p:cNvPicPr>
          <p:nvPr userDrawn="1"/>
        </p:nvPicPr>
        <p:blipFill>
          <a:blip r:embed="rId2"/>
          <a:stretch>
            <a:fillRect/>
          </a:stretch>
        </p:blipFill>
        <p:spPr>
          <a:xfrm>
            <a:off x="-635" y="4623435"/>
            <a:ext cx="13078460" cy="4305300"/>
          </a:xfrm>
          <a:prstGeom prst="rect">
            <a:avLst/>
          </a:prstGeom>
        </p:spPr>
      </p:pic>
      <p:sp>
        <p:nvSpPr>
          <p:cNvPr id="2" name="矩形 1"/>
          <p:cNvSpPr/>
          <p:nvPr userDrawn="1"/>
        </p:nvSpPr>
        <p:spPr>
          <a:xfrm>
            <a:off x="3964957" y="215265"/>
            <a:ext cx="857927" cy="338554"/>
          </a:xfrm>
          <a:prstGeom prst="rect">
            <a:avLst/>
          </a:prstGeom>
        </p:spPr>
        <p:txBody>
          <a:bodyPr wrap="none">
            <a:spAutoFit/>
          </a:bodyPr>
          <a:lstStyle/>
          <a:p>
            <a:r>
              <a:rPr lang="en-US" altLang="zh-CN" sz="1600" b="1" smtClean="0">
                <a:solidFill>
                  <a:schemeClr val="accent1"/>
                </a:solidFill>
              </a:rPr>
              <a:t>            </a:t>
            </a:r>
            <a:endParaRPr lang="zh-CN" altLang="en-US" sz="1600" b="1" dirty="0">
              <a:solidFill>
                <a:schemeClr val="accent1"/>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4FE655C-EEFC-4269-AB30-D8E412DDECB6}" type="datetime1">
              <a:rPr lang="zh-CN" altLang="en-US" smtClean="0"/>
              <a:t>2022/9/20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B0C9D15-2E15-430D-8F59-5F77B7913555}" type="datetime1">
              <a:rPr lang="zh-CN" altLang="en-US" smtClean="0"/>
              <a:t>2022/9/20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A54547-B7AB-4FDA-8B83-91EA5F7E3005}" type="datetime1">
              <a:rPr lang="zh-CN" altLang="en-US" smtClean="0"/>
              <a:t>2022/9/20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b="1">
                <a:solidFill>
                  <a:srgbClr val="1E54AC"/>
                </a:solidFill>
              </a:defRPr>
            </a:lvl1pPr>
          </a:lstStyle>
          <a:p>
            <a:r>
              <a:rPr lang="zh-CN" altLang="en-US" dirty="0"/>
              <a:t>单击此处编辑母版标题样式</a:t>
            </a:r>
          </a:p>
        </p:txBody>
      </p:sp>
      <p:sp>
        <p:nvSpPr>
          <p:cNvPr id="3" name="内容占位符 2"/>
          <p:cNvSpPr>
            <a:spLocks noGrp="1"/>
          </p:cNvSpPr>
          <p:nvPr>
            <p:ph idx="1"/>
          </p:nvPr>
        </p:nvSpPr>
        <p:spPr>
          <a:xfrm>
            <a:off x="838200" y="1463040"/>
            <a:ext cx="10515600" cy="4713923"/>
          </a:xfrm>
        </p:spPr>
        <p:txBody>
          <a:bodyPr/>
          <a:lstStyle>
            <a:lvl1pPr>
              <a:defRPr sz="2400" b="1">
                <a:solidFill>
                  <a:srgbClr val="1E54AC"/>
                </a:solidFill>
                <a:latin typeface="微软雅黑" panose="020B0503020204020204" pitchFamily="34" charset="-122"/>
                <a:ea typeface="微软雅黑" panose="020B0503020204020204" pitchFamily="34" charset="-122"/>
              </a:defRPr>
            </a:lvl1pPr>
            <a:lvl2pPr>
              <a:defRPr lang="zh-CN" altLang="en-US" sz="2000" kern="1200" dirty="0">
                <a:solidFill>
                  <a:schemeClr val="tx1"/>
                </a:solidFill>
                <a:latin typeface="微软雅黑" panose="020B0503020204020204" pitchFamily="34" charset="-122"/>
                <a:ea typeface="微软雅黑" panose="020B0503020204020204" pitchFamily="34" charset="-122"/>
                <a:cs typeface="+mn-cs"/>
              </a:defRPr>
            </a:lvl2pPr>
            <a:lvl3pPr>
              <a:defRPr lang="zh-CN" altLang="en-US" sz="1800" kern="1200" dirty="0">
                <a:solidFill>
                  <a:schemeClr val="tx1"/>
                </a:solidFill>
                <a:latin typeface="微软雅黑" panose="020B0503020204020204" pitchFamily="34" charset="-122"/>
                <a:ea typeface="微软雅黑" panose="020B0503020204020204" pitchFamily="34" charset="-122"/>
                <a:cs typeface="+mn-cs"/>
              </a:defRPr>
            </a:lvl3pPr>
            <a:lvl4pPr>
              <a:defRPr lang="zh-CN" altLang="en-US" sz="1600" kern="1200" dirty="0">
                <a:solidFill>
                  <a:schemeClr val="tx1"/>
                </a:solidFill>
                <a:latin typeface="微软雅黑" panose="020B0503020204020204" pitchFamily="34" charset="-122"/>
                <a:ea typeface="微软雅黑" panose="020B0503020204020204" pitchFamily="34" charset="-122"/>
                <a:cs typeface="+mn-cs"/>
              </a:defRPr>
            </a:lvl4pPr>
            <a:lvl5pPr>
              <a:defRPr lang="zh-CN" altLang="en-US" sz="1400" kern="1200" dirty="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sz="1200"/>
            </a:lvl1pPr>
          </a:lstStyle>
          <a:p>
            <a:fld id="{FF6C25A2-3B90-4A77-99B6-440795AD81CD}" type="datetime1">
              <a:rPr lang="zh-CN" altLang="en-US" smtClean="0"/>
              <a:t>2022/9/20</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sz="1200"/>
            </a:lvl1pPr>
          </a:lstStyle>
          <a:p>
            <a:endParaRPr lang="zh-CN" altLang="en-US"/>
          </a:p>
        </p:txBody>
      </p:sp>
      <p:sp>
        <p:nvSpPr>
          <p:cNvPr id="6" name="灯片编号占位符 5"/>
          <p:cNvSpPr>
            <a:spLocks noGrp="1"/>
          </p:cNvSpPr>
          <p:nvPr>
            <p:ph type="sldNum" sz="quarter" idx="12"/>
          </p:nvPr>
        </p:nvSpPr>
        <p:spPr>
          <a:xfrm>
            <a:off x="11508971" y="6349307"/>
            <a:ext cx="443345" cy="365125"/>
          </a:xfrm>
          <a:prstGeom prst="rect">
            <a:avLst/>
          </a:prstGeom>
        </p:spPr>
        <p:txBody>
          <a:bodyPr/>
          <a:lstStyle>
            <a:lvl1pPr>
              <a:defRPr sz="1600" b="1">
                <a:solidFill>
                  <a:schemeClr val="bg2">
                    <a:lumMod val="50000"/>
                  </a:schemeClr>
                </a:solidFill>
              </a:defRPr>
            </a:lvl1pPr>
          </a:lstStyle>
          <a:p>
            <a:fld id="{0D5EAECF-4504-4F42-A35F-D3F354530B9A}"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DCC9327-2C35-4B9D-BB2C-42A48423151F}" type="datetime1">
              <a:rPr lang="zh-CN" altLang="en-US" smtClean="0"/>
              <a:t>2022/9/20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0192BF7E-44E5-4AC1-A070-D22CADFC8BCF}" type="datetime1">
              <a:rPr lang="zh-CN" altLang="en-US" smtClean="0"/>
              <a:t>2022/9/20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B8C64A2-69EA-49FD-99A9-0BF4CCBE0CFC}" type="datetime1">
              <a:rPr lang="zh-CN" altLang="en-US" smtClean="0"/>
              <a:t>2022/9/20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E4843AF-5948-456A-91BC-4AB868520FE0}" type="datetime1">
              <a:rPr lang="zh-CN" altLang="en-US" smtClean="0"/>
              <a:t>2022/9/20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571BB7F-C6D6-48B3-A3D8-17027782464F}" type="datetime1">
              <a:rPr lang="zh-CN" altLang="en-US" smtClean="0"/>
              <a:t>2022/9/20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72FE3C7-57EE-4917-9A4D-1C4EE8B8F576}" type="datetime1">
              <a:rPr lang="zh-CN" altLang="en-US" smtClean="0"/>
              <a:t>2022/9/20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D5EAECF-4504-4F42-A35F-D3F354530B9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911016"/>
          </a:xfrm>
          <a:prstGeom prst="rect">
            <a:avLst/>
          </a:prstGeom>
        </p:spPr>
        <p:txBody>
          <a:bodyPr vert="horz" lIns="91440" tIns="45720" rIns="91440" bIns="45720" rtlCol="0" anchor="ctr">
            <a:normAutofit/>
          </a:bodyPr>
          <a:lstStyle/>
          <a:p>
            <a:r>
              <a:rPr lang="en-US" altLang="zh-CN" dirty="0">
                <a:solidFill>
                  <a:schemeClr val="accent1"/>
                </a:solidFill>
                <a:sym typeface="+mn-ea"/>
              </a:rPr>
              <a:t>2021</a:t>
            </a:r>
            <a:r>
              <a:rPr lang="zh-CN" altLang="en-US" dirty="0">
                <a:solidFill>
                  <a:schemeClr val="accent1"/>
                </a:solidFill>
                <a:sym typeface="+mn-ea"/>
              </a:rPr>
              <a:t>腾讯</a:t>
            </a:r>
            <a:r>
              <a:rPr lang="en-US" altLang="zh-CN" dirty="0">
                <a:solidFill>
                  <a:schemeClr val="accent1"/>
                </a:solidFill>
                <a:sym typeface="+mn-ea"/>
              </a:rPr>
              <a:t>AI Lab</a:t>
            </a:r>
            <a:r>
              <a:rPr lang="zh-CN" altLang="en-US" dirty="0">
                <a:solidFill>
                  <a:schemeClr val="accent1"/>
                </a:solidFill>
                <a:sym typeface="+mn-ea"/>
              </a:rPr>
              <a:t>犀牛鸟专项研究计划结题报告</a:t>
            </a:r>
            <a:r>
              <a:rPr lang="zh-CN" altLang="en-US" b="1" dirty="0">
                <a:solidFill>
                  <a:schemeClr val="accent1"/>
                </a:solidFill>
              </a:rPr>
              <a:t/>
            </a:r>
            <a:br>
              <a:rPr lang="zh-CN" altLang="en-US" b="1" dirty="0">
                <a:solidFill>
                  <a:schemeClr val="accent1"/>
                </a:solidFill>
              </a:rPr>
            </a:br>
            <a:endParaRPr lang="zh-CN" altLang="en-US" dirty="0"/>
          </a:p>
        </p:txBody>
      </p:sp>
      <p:sp>
        <p:nvSpPr>
          <p:cNvPr id="3" name="文本占位符 2"/>
          <p:cNvSpPr>
            <a:spLocks noGrp="1"/>
          </p:cNvSpPr>
          <p:nvPr>
            <p:ph type="body" idx="1"/>
          </p:nvPr>
        </p:nvSpPr>
        <p:spPr>
          <a:xfrm>
            <a:off x="838200" y="1463040"/>
            <a:ext cx="10515600" cy="471392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10" name="图片 9" descr="5"/>
          <p:cNvPicPr>
            <a:picLocks noChangeAspect="1"/>
          </p:cNvPicPr>
          <p:nvPr userDrawn="1"/>
        </p:nvPicPr>
        <p:blipFill>
          <a:blip r:embed="rId13"/>
          <a:stretch>
            <a:fillRect/>
          </a:stretch>
        </p:blipFill>
        <p:spPr>
          <a:xfrm>
            <a:off x="-635" y="4623435"/>
            <a:ext cx="13078460" cy="43053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3200" b="1" i="0" kern="1200">
          <a:solidFill>
            <a:srgbClr val="1E54AC"/>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1E54AC"/>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635" y="0"/>
            <a:ext cx="12192635" cy="128397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a:effectLst/>
          <a:scene3d>
            <a:camera prst="orthographicFront"/>
            <a:lightRig rig="threePt" dir="t"/>
          </a:scene3d>
          <a:sp3d extrusionH="76200" contourW="12700">
            <a:extrusionClr>
              <a:srgbClr val="FFFFFF"/>
            </a:extrusionClr>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200" spc="300">
              <a:ea typeface="腾讯体 W3" panose="020C04030202040F0204" pitchFamily="34" charset="-122"/>
            </a:endParaRPr>
          </a:p>
        </p:txBody>
      </p:sp>
      <p:sp>
        <p:nvSpPr>
          <p:cNvPr id="2" name="标题占位符 1"/>
          <p:cNvSpPr>
            <a:spLocks noGrp="1"/>
          </p:cNvSpPr>
          <p:nvPr>
            <p:ph type="title"/>
          </p:nvPr>
        </p:nvSpPr>
        <p:spPr>
          <a:xfrm>
            <a:off x="838200" y="365126"/>
            <a:ext cx="10515600" cy="911016"/>
          </a:xfrm>
          <a:prstGeom prst="rect">
            <a:avLst/>
          </a:prstGeom>
        </p:spPr>
        <p:txBody>
          <a:bodyPr vert="horz" lIns="91440" tIns="45720" rIns="91440" bIns="45720" rtlCol="0" anchor="ctr">
            <a:normAutofit/>
          </a:bodyPr>
          <a:lstStyle/>
          <a:p>
            <a:r>
              <a:rPr lang="zh-CN" altLang="en-US" dirty="0"/>
              <a:t>腾讯高校合作中心犀牛鸟项目结题报告</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4" name="图片 3"/>
          <p:cNvPicPr>
            <a:picLocks noChangeAspect="1"/>
          </p:cNvPicPr>
          <p:nvPr userDrawn="1"/>
        </p:nvPicPr>
        <p:blipFill>
          <a:blip r:embed="rId13"/>
          <a:stretch>
            <a:fillRect/>
          </a:stretch>
        </p:blipFill>
        <p:spPr>
          <a:xfrm>
            <a:off x="0" y="6596380"/>
            <a:ext cx="12192000" cy="294640"/>
          </a:xfrm>
          <a:prstGeom prst="rect">
            <a:avLst/>
          </a:prstGeom>
        </p:spPr>
      </p:pic>
      <p:sp>
        <p:nvSpPr>
          <p:cNvPr id="5" name="矩形 4"/>
          <p:cNvSpPr/>
          <p:nvPr userDrawn="1"/>
        </p:nvSpPr>
        <p:spPr>
          <a:xfrm>
            <a:off x="8548733" y="-22596"/>
            <a:ext cx="3312125" cy="276999"/>
          </a:xfrm>
          <a:prstGeom prst="rect">
            <a:avLst/>
          </a:prstGeom>
        </p:spPr>
        <p:txBody>
          <a:bodyPr wrap="none">
            <a:spAutoFit/>
          </a:bodyPr>
          <a:lstStyle/>
          <a:p>
            <a:r>
              <a:rPr lang="en-US" altLang="zh-CN" sz="1200" b="0" dirty="0">
                <a:solidFill>
                  <a:schemeClr val="accent1"/>
                </a:solidFill>
              </a:rPr>
              <a:t>2019 </a:t>
            </a:r>
            <a:r>
              <a:rPr lang="zh-CN" altLang="en-US" sz="1200" b="0" dirty="0">
                <a:solidFill>
                  <a:schemeClr val="accent1"/>
                </a:solidFill>
              </a:rPr>
              <a:t>腾讯</a:t>
            </a:r>
            <a:r>
              <a:rPr lang="en-US" altLang="zh-CN" sz="1200" b="0" dirty="0">
                <a:solidFill>
                  <a:schemeClr val="accent1"/>
                </a:solidFill>
              </a:rPr>
              <a:t>AI Lab</a:t>
            </a:r>
            <a:r>
              <a:rPr lang="zh-CN" altLang="en-US" sz="1200" b="0" dirty="0">
                <a:solidFill>
                  <a:schemeClr val="accent1"/>
                </a:solidFill>
              </a:rPr>
              <a:t>犀牛鸟专项研究计划结题报告</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3600" i="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mp"/><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png"/><Relationship Id="rId7" Type="http://schemas.openxmlformats.org/officeDocument/2006/relationships/image" Target="../media/image6.jpe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10" Type="http://schemas.openxmlformats.org/officeDocument/2006/relationships/image" Target="../media/image7.png"/><Relationship Id="rId4" Type="http://schemas.openxmlformats.org/officeDocument/2006/relationships/oleObject" Target="../embeddings/oleObject1.bin"/><Relationship Id="rId9"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tmp"/><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Layout" Target="../slideLayouts/slideLayout1.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oleObject" Target="../embeddings/oleObject4.bin"/><Relationship Id="rId7" Type="http://schemas.openxmlformats.org/officeDocument/2006/relationships/image" Target="../media/image10.jpeg"/><Relationship Id="rId12" Type="http://schemas.openxmlformats.org/officeDocument/2006/relationships/image" Target="../media/image8.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9.jpeg"/><Relationship Id="rId11" Type="http://schemas.openxmlformats.org/officeDocument/2006/relationships/oleObject" Target="../embeddings/oleObject5.bin"/><Relationship Id="rId5" Type="http://schemas.openxmlformats.org/officeDocument/2006/relationships/image" Target="../media/image7.png"/><Relationship Id="rId10" Type="http://schemas.openxmlformats.org/officeDocument/2006/relationships/image" Target="../media/image13.jpeg"/><Relationship Id="rId4" Type="http://schemas.openxmlformats.org/officeDocument/2006/relationships/image" Target="../media/image4.wmf"/><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17.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1850" y="4395619"/>
            <a:ext cx="10515600" cy="1563299"/>
          </a:xfrm>
        </p:spPr>
        <p:txBody>
          <a:bodyPr anchor="ctr">
            <a:normAutofit/>
          </a:bodyPr>
          <a:lstStyle/>
          <a:p>
            <a:r>
              <a:rPr lang="zh-CN" altLang="en-US" sz="3000" smtClean="0"/>
              <a:t>师 佳</a:t>
            </a:r>
            <a:endParaRPr lang="en-US" altLang="zh-CN" sz="3000" smtClean="0"/>
          </a:p>
          <a:p>
            <a:r>
              <a:rPr lang="zh-CN" altLang="en-US" smtClean="0">
                <a:solidFill>
                  <a:schemeClr val="tx1">
                    <a:lumMod val="50000"/>
                    <a:lumOff val="50000"/>
                  </a:schemeClr>
                </a:solidFill>
              </a:rPr>
              <a:t>化学化工学院</a:t>
            </a:r>
            <a:endParaRPr lang="en-US" altLang="zh-CN" smtClean="0">
              <a:solidFill>
                <a:schemeClr val="tx1">
                  <a:lumMod val="50000"/>
                  <a:lumOff val="50000"/>
                </a:schemeClr>
              </a:solidFill>
            </a:endParaRPr>
          </a:p>
          <a:p>
            <a:r>
              <a:rPr lang="zh-CN" altLang="en-US" smtClean="0">
                <a:solidFill>
                  <a:schemeClr val="tx1">
                    <a:lumMod val="50000"/>
                    <a:lumOff val="50000"/>
                  </a:schemeClr>
                </a:solidFill>
              </a:rPr>
              <a:t>化学工程与生物工程系</a:t>
            </a:r>
            <a:endParaRPr lang="en-US" altLang="zh-CN" dirty="0">
              <a:solidFill>
                <a:schemeClr val="tx1">
                  <a:lumMod val="50000"/>
                  <a:lumOff val="50000"/>
                </a:schemeClr>
              </a:solidFill>
            </a:endParaRPr>
          </a:p>
        </p:txBody>
      </p:sp>
      <p:sp>
        <p:nvSpPr>
          <p:cNvPr id="2" name="标题 1"/>
          <p:cNvSpPr>
            <a:spLocks noGrp="1"/>
          </p:cNvSpPr>
          <p:nvPr>
            <p:ph type="title"/>
          </p:nvPr>
        </p:nvSpPr>
        <p:spPr>
          <a:xfrm>
            <a:off x="831850" y="2603951"/>
            <a:ext cx="10515600" cy="1335813"/>
          </a:xfrm>
        </p:spPr>
        <p:txBody>
          <a:bodyPr>
            <a:normAutofit/>
          </a:bodyPr>
          <a:lstStyle/>
          <a:p>
            <a:r>
              <a:rPr lang="zh-CN" altLang="en-US" sz="4800" smtClean="0">
                <a:solidFill>
                  <a:srgbClr val="1E54AC"/>
                </a:solidFill>
              </a:rPr>
              <a:t>第二讲：机器学习概述</a:t>
            </a:r>
            <a:endParaRPr lang="zh-CN" altLang="en-US" sz="4800" dirty="0">
              <a:solidFill>
                <a:srgbClr val="1E54AC"/>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37" y="0"/>
            <a:ext cx="1295400" cy="1295400"/>
          </a:xfrm>
          <a:prstGeom prst="rect">
            <a:avLst/>
          </a:prstGeom>
          <a:solidFill>
            <a:schemeClr val="bg2"/>
          </a:solidFill>
          <a:effectLst/>
        </p:spPr>
      </p:pic>
      <p:sp>
        <p:nvSpPr>
          <p:cNvPr id="5" name="文本框 4"/>
          <p:cNvSpPr txBox="1"/>
          <p:nvPr/>
        </p:nvSpPr>
        <p:spPr>
          <a:xfrm>
            <a:off x="3221126" y="139250"/>
            <a:ext cx="5737047" cy="369332"/>
          </a:xfrm>
          <a:prstGeom prst="rect">
            <a:avLst/>
          </a:prstGeom>
          <a:noFill/>
        </p:spPr>
        <p:txBody>
          <a:bodyPr wrap="square" rtlCol="0">
            <a:spAutoFit/>
          </a:bodyPr>
          <a:lstStyle/>
          <a:p>
            <a:pPr algn="ctr"/>
            <a:r>
              <a:rPr lang="en-US" altLang="zh-CN" b="1"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zh-CN" b="1" smtClean="0">
                <a:solidFill>
                  <a:schemeClr val="tx1">
                    <a:lumMod val="50000"/>
                    <a:lumOff val="50000"/>
                  </a:schemeClr>
                </a:solidFill>
                <a:latin typeface="微软雅黑" panose="020B0503020204020204" pitchFamily="34" charset="-122"/>
                <a:ea typeface="微软雅黑" panose="020B0503020204020204" pitchFamily="34" charset="-122"/>
              </a:rPr>
              <a:t>神经网络与深度学习</a:t>
            </a:r>
            <a:r>
              <a:rPr lang="en-US" altLang="zh-CN" b="1"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b="1">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10</a:t>
            </a:fld>
            <a:endParaRPr lang="zh-CN" altLang="en-US"/>
          </a:p>
        </p:txBody>
      </p:sp>
      <p:sp>
        <p:nvSpPr>
          <p:cNvPr id="6" name="内容占位符 2"/>
          <p:cNvSpPr>
            <a:spLocks noGrp="1"/>
          </p:cNvSpPr>
          <p:nvPr>
            <p:ph idx="1"/>
          </p:nvPr>
        </p:nvSpPr>
        <p:spPr>
          <a:xfrm>
            <a:off x="838198" y="845575"/>
            <a:ext cx="6615277" cy="5368412"/>
          </a:xfrm>
        </p:spPr>
        <p:txBody>
          <a:bodyPr>
            <a:normAutofit/>
          </a:bodyPr>
          <a:lstStyle/>
          <a:p>
            <a:pPr>
              <a:lnSpc>
                <a:spcPct val="150000"/>
              </a:lnSpc>
              <a:buFont typeface="Wingdings" panose="05000000000000000000" pitchFamily="2" charset="2"/>
              <a:buChar char="Ø"/>
            </a:pPr>
            <a:r>
              <a:rPr lang="zh-CN" altLang="en-US" b="1" smtClean="0"/>
              <a:t>学习准则</a:t>
            </a:r>
            <a:endParaRPr lang="en-US" altLang="zh-CN" b="1" smtClean="0"/>
          </a:p>
          <a:p>
            <a:pPr lvl="1">
              <a:lnSpc>
                <a:spcPct val="150000"/>
              </a:lnSpc>
              <a:buFont typeface="Wingdings" panose="05000000000000000000" pitchFamily="2" charset="2"/>
              <a:buChar char="Ø"/>
            </a:pPr>
            <a:r>
              <a:rPr lang="zh-CN" altLang="en-US" b="1" smtClean="0"/>
              <a:t>期望风险：</a:t>
            </a:r>
            <a:endParaRPr lang="en-US" altLang="zh-CN" b="1" smtClean="0"/>
          </a:p>
          <a:p>
            <a:pPr lvl="2">
              <a:lnSpc>
                <a:spcPct val="150000"/>
              </a:lnSpc>
              <a:buFont typeface="Wingdings" panose="05000000000000000000" pitchFamily="2" charset="2"/>
              <a:buChar char="Ø"/>
            </a:pPr>
            <a:r>
              <a:rPr lang="en-US" altLang="zh-CN" b="1" smtClean="0"/>
              <a:t>0-1</a:t>
            </a:r>
            <a:r>
              <a:rPr lang="zh-CN" altLang="en-US" b="1" smtClean="0"/>
              <a:t>损失函数（离散函数）：</a:t>
            </a:r>
            <a:endParaRPr lang="en-US" altLang="zh-CN" b="1" smtClean="0"/>
          </a:p>
          <a:p>
            <a:pPr lvl="2">
              <a:lnSpc>
                <a:spcPct val="150000"/>
              </a:lnSpc>
              <a:buFont typeface="Wingdings" panose="05000000000000000000" pitchFamily="2" charset="2"/>
              <a:buChar char="Ø"/>
            </a:pPr>
            <a:endParaRPr lang="en-US" altLang="zh-CN" b="1"/>
          </a:p>
          <a:p>
            <a:pPr lvl="2">
              <a:lnSpc>
                <a:spcPct val="150000"/>
              </a:lnSpc>
              <a:buFont typeface="Wingdings" panose="05000000000000000000" pitchFamily="2" charset="2"/>
              <a:buChar char="Ø"/>
            </a:pPr>
            <a:endParaRPr lang="en-US" altLang="zh-CN" b="1" smtClean="0"/>
          </a:p>
          <a:p>
            <a:pPr lvl="2">
              <a:lnSpc>
                <a:spcPct val="150000"/>
              </a:lnSpc>
              <a:buFont typeface="Wingdings" panose="05000000000000000000" pitchFamily="2" charset="2"/>
              <a:buChar char="Ø"/>
            </a:pPr>
            <a:endParaRPr lang="en-US" altLang="zh-CN" b="1"/>
          </a:p>
          <a:p>
            <a:pPr lvl="2">
              <a:lnSpc>
                <a:spcPct val="150000"/>
              </a:lnSpc>
              <a:buFont typeface="Wingdings" panose="05000000000000000000" pitchFamily="2" charset="2"/>
              <a:buChar char="Ø"/>
            </a:pPr>
            <a:endParaRPr lang="en-US" altLang="zh-CN" b="1" smtClean="0"/>
          </a:p>
          <a:p>
            <a:pPr lvl="2">
              <a:lnSpc>
                <a:spcPct val="150000"/>
              </a:lnSpc>
              <a:buFont typeface="Wingdings" panose="05000000000000000000" pitchFamily="2" charset="2"/>
              <a:buChar char="Ø"/>
            </a:pPr>
            <a:r>
              <a:rPr lang="zh-CN" altLang="en-US" b="1" smtClean="0"/>
              <a:t>平方损失函数（回归问题：连续函数）</a:t>
            </a:r>
            <a:r>
              <a:rPr lang="en-US" altLang="zh-CN" b="1" smtClean="0"/>
              <a:t>:</a:t>
            </a: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827" y="1509710"/>
            <a:ext cx="4398202" cy="456363"/>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718" y="2541977"/>
            <a:ext cx="4232829" cy="176590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718" y="4883790"/>
            <a:ext cx="3911204" cy="725734"/>
          </a:xfrm>
          <a:prstGeom prst="rect">
            <a:avLst/>
          </a:prstGeom>
        </p:spPr>
      </p:pic>
      <p:sp>
        <p:nvSpPr>
          <p:cNvPr id="15" name="内容占位符 2"/>
          <p:cNvSpPr>
            <a:spLocks noGrp="1"/>
          </p:cNvSpPr>
          <p:nvPr>
            <p:ph idx="1"/>
          </p:nvPr>
        </p:nvSpPr>
        <p:spPr>
          <a:xfrm>
            <a:off x="5870586" y="1966073"/>
            <a:ext cx="5655314" cy="4308986"/>
          </a:xfrm>
        </p:spPr>
        <p:txBody>
          <a:bodyPr>
            <a:normAutofit/>
          </a:bodyPr>
          <a:lstStyle/>
          <a:p>
            <a:pPr lvl="2">
              <a:lnSpc>
                <a:spcPct val="150000"/>
              </a:lnSpc>
              <a:buFont typeface="Wingdings" panose="05000000000000000000" pitchFamily="2" charset="2"/>
              <a:buChar char="Ø"/>
            </a:pPr>
            <a:r>
              <a:rPr lang="zh-CN" altLang="en-US" b="1" smtClean="0"/>
              <a:t>交叉熵损失函数</a:t>
            </a:r>
            <a:r>
              <a:rPr lang="en-US" altLang="zh-CN" b="1" smtClean="0"/>
              <a:t>(</a:t>
            </a:r>
            <a:r>
              <a:rPr lang="zh-CN" altLang="en-US" b="1" smtClean="0"/>
              <a:t>多分类问题</a:t>
            </a:r>
            <a:r>
              <a:rPr lang="en-US" altLang="zh-CN" b="1" smtClean="0"/>
              <a:t>)</a:t>
            </a:r>
            <a:r>
              <a:rPr lang="zh-CN" altLang="en-US" b="1" smtClean="0"/>
              <a:t>：</a:t>
            </a:r>
            <a:endParaRPr lang="en-US" altLang="zh-CN" b="1" smtClean="0"/>
          </a:p>
          <a:p>
            <a:pPr lvl="2">
              <a:lnSpc>
                <a:spcPct val="150000"/>
              </a:lnSpc>
              <a:buFont typeface="Wingdings" panose="05000000000000000000" pitchFamily="2" charset="2"/>
              <a:buChar char="Ø"/>
            </a:pPr>
            <a:endParaRPr lang="en-US" altLang="zh-CN" b="1"/>
          </a:p>
          <a:p>
            <a:pPr lvl="2">
              <a:lnSpc>
                <a:spcPct val="150000"/>
              </a:lnSpc>
              <a:buFont typeface="Wingdings" panose="05000000000000000000" pitchFamily="2" charset="2"/>
              <a:buChar char="Ø"/>
            </a:pPr>
            <a:endParaRPr lang="en-US" altLang="zh-CN" b="1" smtClean="0"/>
          </a:p>
          <a:p>
            <a:pPr lvl="2">
              <a:lnSpc>
                <a:spcPct val="150000"/>
              </a:lnSpc>
              <a:buFont typeface="Wingdings" panose="05000000000000000000" pitchFamily="2" charset="2"/>
              <a:buChar char="Ø"/>
            </a:pPr>
            <a:endParaRPr lang="en-US" altLang="zh-CN" b="1"/>
          </a:p>
          <a:p>
            <a:pPr lvl="2">
              <a:lnSpc>
                <a:spcPct val="150000"/>
              </a:lnSpc>
              <a:buFont typeface="Wingdings" panose="05000000000000000000" pitchFamily="2" charset="2"/>
              <a:buChar char="Ø"/>
            </a:pPr>
            <a:endParaRPr lang="en-US" altLang="zh-CN" b="1" smtClean="0"/>
          </a:p>
          <a:p>
            <a:pPr lvl="2">
              <a:lnSpc>
                <a:spcPct val="150000"/>
              </a:lnSpc>
              <a:buFont typeface="Wingdings" panose="05000000000000000000" pitchFamily="2" charset="2"/>
              <a:buChar char="Ø"/>
            </a:pPr>
            <a:r>
              <a:rPr lang="en-US" altLang="zh-CN" b="1" smtClean="0"/>
              <a:t>Hinge</a:t>
            </a:r>
            <a:r>
              <a:rPr lang="zh-CN" altLang="en-US" b="1" smtClean="0"/>
              <a:t>损失函数（二分类问题）</a:t>
            </a:r>
            <a:endParaRPr lang="en-US" altLang="zh-CN" b="1" smtClean="0"/>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2674" y="2587282"/>
            <a:ext cx="4137264" cy="1443353"/>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3031" y="4030635"/>
            <a:ext cx="3478180" cy="421925"/>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6572" y="4908923"/>
            <a:ext cx="4442563" cy="961847"/>
          </a:xfrm>
          <a:prstGeom prst="rect">
            <a:avLst/>
          </a:prstGeom>
        </p:spPr>
      </p:pic>
    </p:spTree>
    <p:extLst>
      <p:ext uri="{BB962C8B-B14F-4D97-AF65-F5344CB8AC3E}">
        <p14:creationId xmlns:p14="http://schemas.microsoft.com/office/powerpoint/2010/main" val="246502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11</a:t>
            </a:fld>
            <a:endParaRPr lang="zh-CN" altLang="en-US"/>
          </a:p>
        </p:txBody>
      </p:sp>
      <p:sp>
        <p:nvSpPr>
          <p:cNvPr id="6" name="内容占位符 2"/>
          <p:cNvSpPr>
            <a:spLocks noGrp="1"/>
          </p:cNvSpPr>
          <p:nvPr>
            <p:ph idx="1"/>
          </p:nvPr>
        </p:nvSpPr>
        <p:spPr>
          <a:xfrm>
            <a:off x="838198" y="845575"/>
            <a:ext cx="6615277" cy="5368412"/>
          </a:xfrm>
        </p:spPr>
        <p:txBody>
          <a:bodyPr>
            <a:normAutofit/>
          </a:bodyPr>
          <a:lstStyle/>
          <a:p>
            <a:pPr>
              <a:lnSpc>
                <a:spcPct val="150000"/>
              </a:lnSpc>
              <a:buFont typeface="Wingdings" panose="05000000000000000000" pitchFamily="2" charset="2"/>
              <a:buChar char="Ø"/>
            </a:pPr>
            <a:r>
              <a:rPr lang="zh-CN" altLang="en-US" b="1" smtClean="0"/>
              <a:t>常见机器学习问题</a:t>
            </a:r>
            <a:endParaRPr lang="en-US" altLang="zh-CN" b="1" smtClean="0"/>
          </a:p>
        </p:txBody>
      </p:sp>
      <p:pic>
        <p:nvPicPr>
          <p:cNvPr id="16" name="图片 1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22" y="2000528"/>
            <a:ext cx="2966012" cy="2286000"/>
          </a:xfrm>
          <a:prstGeom prst="rect">
            <a:avLst/>
          </a:prstGeom>
        </p:spPr>
      </p:pic>
      <p:pic>
        <p:nvPicPr>
          <p:cNvPr id="17" name="图片 16"/>
          <p:cNvPicPr>
            <a:picLocks noChangeAspect="1"/>
          </p:cNvPicPr>
          <p:nvPr/>
        </p:nvPicPr>
        <p:blipFill>
          <a:blip r:embed="rId3"/>
          <a:stretch>
            <a:fillRect/>
          </a:stretch>
        </p:blipFill>
        <p:spPr>
          <a:xfrm>
            <a:off x="8079320" y="2584508"/>
            <a:ext cx="3324225" cy="1371600"/>
          </a:xfrm>
          <a:prstGeom prst="rect">
            <a:avLst/>
          </a:prstGeom>
        </p:spPr>
      </p:pic>
      <p:pic>
        <p:nvPicPr>
          <p:cNvPr id="18" name="图片 17" descr="屏幕剪辑">
            <a:extLst>
              <a:ext uri="{FF2B5EF4-FFF2-40B4-BE49-F238E27FC236}">
                <a16:creationId xmlns:a16="http://schemas.microsoft.com/office/drawing/2014/main" id="{9A6F91CB-1315-47B9-961E-F4AED0A905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198" y="2188612"/>
            <a:ext cx="3373138" cy="2020657"/>
          </a:xfrm>
          <a:prstGeom prst="rect">
            <a:avLst/>
          </a:prstGeom>
        </p:spPr>
      </p:pic>
      <p:sp>
        <p:nvSpPr>
          <p:cNvPr id="19" name="文本框 18"/>
          <p:cNvSpPr txBox="1"/>
          <p:nvPr/>
        </p:nvSpPr>
        <p:spPr>
          <a:xfrm>
            <a:off x="1846808" y="4657630"/>
            <a:ext cx="1178655"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回归问题</a:t>
            </a:r>
            <a:endParaRPr lang="zh-CN" altLang="en-US" b="1">
              <a:latin typeface="微软雅黑" panose="020B0503020204020204" pitchFamily="34" charset="-122"/>
              <a:ea typeface="微软雅黑" panose="020B0503020204020204" pitchFamily="34" charset="-122"/>
            </a:endParaRPr>
          </a:p>
        </p:txBody>
      </p:sp>
      <p:sp>
        <p:nvSpPr>
          <p:cNvPr id="20" name="文本框 19"/>
          <p:cNvSpPr txBox="1"/>
          <p:nvPr/>
        </p:nvSpPr>
        <p:spPr>
          <a:xfrm>
            <a:off x="5638224" y="4657630"/>
            <a:ext cx="1436111"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二分类问题</a:t>
            </a:r>
            <a:endParaRPr lang="zh-CN" altLang="en-US" b="1">
              <a:latin typeface="微软雅黑" panose="020B0503020204020204" pitchFamily="34" charset="-122"/>
              <a:ea typeface="微软雅黑" panose="020B0503020204020204" pitchFamily="34" charset="-122"/>
            </a:endParaRPr>
          </a:p>
        </p:txBody>
      </p:sp>
      <p:sp>
        <p:nvSpPr>
          <p:cNvPr id="21" name="文本框 20"/>
          <p:cNvSpPr txBox="1"/>
          <p:nvPr/>
        </p:nvSpPr>
        <p:spPr>
          <a:xfrm>
            <a:off x="8866220" y="4657630"/>
            <a:ext cx="2400032"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聚类（多分类）问题</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474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12</a:t>
            </a:fld>
            <a:endParaRPr lang="zh-CN" altLang="en-US"/>
          </a:p>
        </p:txBody>
      </p:sp>
      <p:sp>
        <p:nvSpPr>
          <p:cNvPr id="6" name="内容占位符 2"/>
          <p:cNvSpPr>
            <a:spLocks noGrp="1"/>
          </p:cNvSpPr>
          <p:nvPr>
            <p:ph idx="1"/>
          </p:nvPr>
        </p:nvSpPr>
        <p:spPr>
          <a:xfrm>
            <a:off x="838198" y="845575"/>
            <a:ext cx="10576190" cy="5368412"/>
          </a:xfrm>
        </p:spPr>
        <p:txBody>
          <a:bodyPr>
            <a:normAutofit/>
          </a:bodyPr>
          <a:lstStyle/>
          <a:p>
            <a:pPr>
              <a:lnSpc>
                <a:spcPct val="150000"/>
              </a:lnSpc>
              <a:buFont typeface="Wingdings" panose="05000000000000000000" pitchFamily="2" charset="2"/>
              <a:buChar char="Ø"/>
            </a:pPr>
            <a:r>
              <a:rPr lang="zh-CN" altLang="en-US" b="1" smtClean="0"/>
              <a:t>期望风险难以获得，通过经验风险近似（大数定理）</a:t>
            </a:r>
            <a:endParaRPr lang="en-US" altLang="zh-CN" b="1" smtClean="0"/>
          </a:p>
          <a:p>
            <a:pPr>
              <a:lnSpc>
                <a:spcPct val="150000"/>
              </a:lnSpc>
              <a:buFont typeface="Wingdings" panose="05000000000000000000" pitchFamily="2" charset="2"/>
              <a:buChar char="Ø"/>
            </a:pPr>
            <a:endParaRPr lang="en-US" altLang="zh-CN"/>
          </a:p>
          <a:p>
            <a:pPr>
              <a:lnSpc>
                <a:spcPct val="150000"/>
              </a:lnSpc>
              <a:buFont typeface="Wingdings" panose="05000000000000000000" pitchFamily="2" charset="2"/>
              <a:buChar char="Ø"/>
            </a:pPr>
            <a:endParaRPr lang="en-US" altLang="zh-CN"/>
          </a:p>
          <a:p>
            <a:pPr>
              <a:lnSpc>
                <a:spcPct val="150000"/>
              </a:lnSpc>
              <a:buFont typeface="Wingdings" panose="05000000000000000000" pitchFamily="2" charset="2"/>
              <a:buChar char="Ø"/>
            </a:pPr>
            <a:r>
              <a:rPr lang="zh-CN" altLang="en-US" b="1" smtClean="0"/>
              <a:t>将机器学习问题转化为一个最优化问题</a:t>
            </a:r>
            <a:endParaRPr lang="en-US" altLang="zh-CN" b="1" smtClean="0"/>
          </a:p>
          <a:p>
            <a:pPr lvl="1">
              <a:lnSpc>
                <a:spcPct val="150000"/>
              </a:lnSpc>
              <a:buFont typeface="Wingdings" panose="05000000000000000000" pitchFamily="2" charset="2"/>
              <a:buChar char="Ø"/>
            </a:pPr>
            <a:r>
              <a:rPr lang="zh-CN" altLang="en-US" b="1"/>
              <a:t>在选择合适的风险函数后，我们寻找一个参数</a:t>
            </a:r>
            <a:r>
              <a:rPr lang="en-US" altLang="zh-CN" b="1"/>
              <a:t>θ</a:t>
            </a:r>
            <a:r>
              <a:rPr lang="en-US" altLang="zh-CN" b="1" baseline="30000"/>
              <a:t>∗</a:t>
            </a:r>
            <a:r>
              <a:rPr lang="en-US" altLang="zh-CN" b="1"/>
              <a:t> </a:t>
            </a:r>
            <a:r>
              <a:rPr lang="zh-CN" altLang="en-US" b="1"/>
              <a:t>，</a:t>
            </a:r>
            <a:r>
              <a:rPr lang="zh-CN" altLang="en-US" b="1" smtClean="0"/>
              <a:t>使得如下经验风险</a:t>
            </a:r>
            <a:r>
              <a:rPr lang="zh-CN" altLang="en-US" b="1"/>
              <a:t>函数最小化</a:t>
            </a:r>
            <a:endParaRPr lang="en-US" altLang="zh-CN" b="1"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357" y="1569674"/>
            <a:ext cx="5143764" cy="114940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812" y="4138458"/>
            <a:ext cx="3124361" cy="882695"/>
          </a:xfrm>
          <a:prstGeom prst="rect">
            <a:avLst/>
          </a:prstGeom>
        </p:spPr>
      </p:pic>
    </p:spTree>
    <p:extLst>
      <p:ext uri="{BB962C8B-B14F-4D97-AF65-F5344CB8AC3E}">
        <p14:creationId xmlns:p14="http://schemas.microsoft.com/office/powerpoint/2010/main" val="3915419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13</a:t>
            </a:fld>
            <a:endParaRPr lang="zh-CN" altLang="en-US"/>
          </a:p>
        </p:txBody>
      </p:sp>
      <p:sp>
        <p:nvSpPr>
          <p:cNvPr id="6" name="内容占位符 2"/>
          <p:cNvSpPr>
            <a:spLocks noGrp="1"/>
          </p:cNvSpPr>
          <p:nvPr>
            <p:ph idx="1"/>
          </p:nvPr>
        </p:nvSpPr>
        <p:spPr>
          <a:xfrm>
            <a:off x="838198" y="845575"/>
            <a:ext cx="10576190" cy="5368412"/>
          </a:xfrm>
        </p:spPr>
        <p:txBody>
          <a:bodyPr>
            <a:normAutofit/>
          </a:bodyPr>
          <a:lstStyle/>
          <a:p>
            <a:pPr>
              <a:lnSpc>
                <a:spcPct val="150000"/>
              </a:lnSpc>
              <a:buFont typeface="Wingdings" panose="05000000000000000000" pitchFamily="2" charset="2"/>
              <a:buChar char="Ø"/>
            </a:pPr>
            <a:r>
              <a:rPr lang="zh-CN" altLang="en-US" b="1" smtClean="0"/>
              <a:t>优化算法</a:t>
            </a:r>
            <a:endParaRPr lang="en-US" altLang="zh-CN" b="1" smtClean="0"/>
          </a:p>
          <a:p>
            <a:pPr lvl="1">
              <a:lnSpc>
                <a:spcPct val="150000"/>
              </a:lnSpc>
              <a:buFont typeface="Wingdings" panose="05000000000000000000" pitchFamily="2" charset="2"/>
              <a:buChar char="Ø"/>
            </a:pPr>
            <a:r>
              <a:rPr lang="zh-CN" altLang="en-US" b="1" smtClean="0"/>
              <a:t>优化问题分类：凸优化</a:t>
            </a:r>
            <a:r>
              <a:rPr lang="en-US" altLang="zh-CN" b="1" smtClean="0"/>
              <a:t>vs</a:t>
            </a:r>
            <a:r>
              <a:rPr lang="zh-CN" altLang="en-US" b="1" smtClean="0"/>
              <a:t>非凸优化</a:t>
            </a: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r>
              <a:rPr lang="zh-CN" altLang="en-US" b="1" smtClean="0"/>
              <a:t>凸函数有唯一最优解，非凸函数有多个局部最优解</a:t>
            </a:r>
            <a:endParaRPr lang="en-US" altLang="zh-CN" b="1" smtClean="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806" y="1956405"/>
            <a:ext cx="6767698" cy="2410413"/>
          </a:xfrm>
          <a:prstGeom prst="rect">
            <a:avLst/>
          </a:prstGeom>
        </p:spPr>
      </p:pic>
      <p:sp>
        <p:nvSpPr>
          <p:cNvPr id="9" name="文本框 8"/>
          <p:cNvSpPr txBox="1"/>
          <p:nvPr/>
        </p:nvSpPr>
        <p:spPr>
          <a:xfrm>
            <a:off x="3292006" y="4452447"/>
            <a:ext cx="1178655"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凸函数</a:t>
            </a:r>
            <a:endParaRPr lang="zh-CN" altLang="en-US" b="1">
              <a:latin typeface="微软雅黑" panose="020B0503020204020204" pitchFamily="34" charset="-122"/>
              <a:ea typeface="微软雅黑" panose="020B0503020204020204" pitchFamily="34" charset="-122"/>
            </a:endParaRPr>
          </a:p>
        </p:txBody>
      </p:sp>
      <p:sp>
        <p:nvSpPr>
          <p:cNvPr id="10" name="文本框 9"/>
          <p:cNvSpPr txBox="1"/>
          <p:nvPr/>
        </p:nvSpPr>
        <p:spPr>
          <a:xfrm>
            <a:off x="7353197" y="4366818"/>
            <a:ext cx="1178655"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非凸函数</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2121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14</a:t>
            </a:fld>
            <a:endParaRPr lang="zh-CN" altLang="en-US"/>
          </a:p>
        </p:txBody>
      </p:sp>
      <p:sp>
        <p:nvSpPr>
          <p:cNvPr id="6" name="内容占位符 2"/>
          <p:cNvSpPr>
            <a:spLocks noGrp="1"/>
          </p:cNvSpPr>
          <p:nvPr>
            <p:ph idx="1"/>
          </p:nvPr>
        </p:nvSpPr>
        <p:spPr>
          <a:xfrm>
            <a:off x="838198" y="845575"/>
            <a:ext cx="10576190" cy="5368412"/>
          </a:xfrm>
        </p:spPr>
        <p:txBody>
          <a:bodyPr>
            <a:normAutofit/>
          </a:bodyPr>
          <a:lstStyle/>
          <a:p>
            <a:pPr>
              <a:lnSpc>
                <a:spcPct val="150000"/>
              </a:lnSpc>
              <a:buFont typeface="Wingdings" panose="05000000000000000000" pitchFamily="2" charset="2"/>
              <a:buChar char="Ø"/>
            </a:pPr>
            <a:r>
              <a:rPr lang="zh-CN" altLang="en-US" b="1" smtClean="0"/>
              <a:t>优化算法</a:t>
            </a:r>
            <a:endParaRPr lang="en-US" altLang="zh-CN" b="1" smtClean="0"/>
          </a:p>
          <a:p>
            <a:pPr lvl="1">
              <a:lnSpc>
                <a:spcPct val="150000"/>
              </a:lnSpc>
              <a:buFont typeface="Wingdings" panose="05000000000000000000" pitchFamily="2" charset="2"/>
              <a:buChar char="Ø"/>
            </a:pPr>
            <a:r>
              <a:rPr lang="zh-CN" altLang="en-US" b="1" smtClean="0"/>
              <a:t>数值优化算法：梯度下降法（</a:t>
            </a:r>
            <a:r>
              <a:rPr lang="en-US" altLang="zh-CN" b="1" smtClean="0"/>
              <a:t>Gradient Descent</a:t>
            </a:r>
            <a:r>
              <a:rPr lang="zh-CN" altLang="en-US" b="1" smtClean="0"/>
              <a:t>：</a:t>
            </a:r>
            <a:r>
              <a:rPr lang="en-US" altLang="zh-CN" b="1" smtClean="0"/>
              <a:t>GD</a:t>
            </a:r>
            <a:r>
              <a:rPr lang="zh-CN" altLang="en-US" b="1" smtClean="0"/>
              <a:t>）</a:t>
            </a: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marL="457200" lvl="1" indent="0">
              <a:lnSpc>
                <a:spcPct val="100000"/>
              </a:lnSpc>
              <a:buNone/>
            </a:pPr>
            <a:endParaRPr lang="en-US" altLang="zh-CN" sz="1600" b="1" smtClean="0"/>
          </a:p>
          <a:p>
            <a:pPr marL="457200" lvl="1" indent="0">
              <a:lnSpc>
                <a:spcPct val="100000"/>
              </a:lnSpc>
              <a:buNone/>
            </a:pPr>
            <a:r>
              <a:rPr lang="zh-CN" altLang="en-US" sz="1600" b="1" smtClean="0"/>
              <a:t>搜索步长</a:t>
            </a:r>
            <a:r>
              <a:rPr lang="zh-CN" altLang="en-US" sz="1600" b="1"/>
              <a:t>α中也叫作</a:t>
            </a:r>
            <a:r>
              <a:rPr lang="zh-CN" altLang="en-US" sz="1600" b="1">
                <a:solidFill>
                  <a:srgbClr val="C00000"/>
                </a:solidFill>
              </a:rPr>
              <a:t>学习率</a:t>
            </a:r>
            <a:r>
              <a:rPr lang="zh-CN" altLang="en-US" sz="1600" b="1"/>
              <a:t>（Learning Rate</a:t>
            </a:r>
            <a:r>
              <a:rPr lang="zh-CN" altLang="en-US" sz="1600" b="1" smtClean="0"/>
              <a:t>）</a:t>
            </a:r>
            <a:endParaRPr lang="en-US" altLang="zh-CN" sz="1600" b="1" smtClean="0"/>
          </a:p>
          <a:p>
            <a:pPr marL="457200" lvl="1" indent="0">
              <a:lnSpc>
                <a:spcPct val="100000"/>
              </a:lnSpc>
              <a:buNone/>
            </a:pPr>
            <a:r>
              <a:rPr lang="zh-CN" altLang="en-US" sz="1600" b="1" smtClean="0"/>
              <a:t>梯度下降法只能获得局部最优解</a:t>
            </a:r>
            <a:endParaRPr lang="en-US" altLang="zh-CN" sz="1600"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p:txBody>
      </p:sp>
      <p:pic>
        <p:nvPicPr>
          <p:cNvPr id="7170" name="Picture 2" descr="https://gimg2.baidu.com/image_search/src=http%3A%2F%2Fimg-blog.csdnimg.cn%2F2021012014355183.jpg%3Fx-oss-process%3Dimage%2Fwatermark%2Ctype_ZmFuZ3poZW5naGVpdGk%2Cshadow_10%2Ctext_aHR0cHM6Ly9ibG9nLmNzZG4ubmV0L3FxXzQ1NjY5MzA2%2Csize_16%2Ccolor_FFFFFF%2Ct_70&amp;refer=http%3A%2F%2Fimg-blog.csdnimg.cn&amp;app=2002&amp;size=f9999,10000&amp;q=a80&amp;n=0&amp;g=0n&amp;fmt=auto?sec=1666245994&amp;t=20552353575f7a59f7775e0a87ff16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037" y="2271727"/>
            <a:ext cx="4411848" cy="283553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844" y="4453053"/>
            <a:ext cx="4772079" cy="1760934"/>
          </a:xfrm>
          <a:prstGeom prst="rect">
            <a:avLst/>
          </a:prstGeom>
        </p:spPr>
      </p:pic>
      <p:pic>
        <p:nvPicPr>
          <p:cNvPr id="7172" name="Picture 4" descr="https://gimg2.baidu.com/image_search/src=http%3A%2F%2Fpic2.zhimg.com%2Fv2-8dc4b8a7e57dc5feb5fb27b132268765_b.jpg&amp;refer=http%3A%2F%2Fpic2.zhimg.com&amp;app=2002&amp;size=f9999,10000&amp;q=a80&amp;n=0&amp;g=0n&amp;fmt=auto?sec=1666246247&amp;t=78aa3b9a28f0ab7bd08197be529744a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3297" y="1968582"/>
            <a:ext cx="4290291" cy="241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996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15</a:t>
            </a:fld>
            <a:endParaRPr lang="zh-CN" altLang="en-US"/>
          </a:p>
        </p:txBody>
      </p:sp>
      <p:sp>
        <p:nvSpPr>
          <p:cNvPr id="6" name="内容占位符 2"/>
          <p:cNvSpPr>
            <a:spLocks noGrp="1"/>
          </p:cNvSpPr>
          <p:nvPr>
            <p:ph idx="1"/>
          </p:nvPr>
        </p:nvSpPr>
        <p:spPr>
          <a:xfrm>
            <a:off x="838198" y="845575"/>
            <a:ext cx="10576190" cy="5368412"/>
          </a:xfrm>
        </p:spPr>
        <p:txBody>
          <a:bodyPr>
            <a:normAutofit/>
          </a:bodyPr>
          <a:lstStyle/>
          <a:p>
            <a:pPr>
              <a:lnSpc>
                <a:spcPct val="150000"/>
              </a:lnSpc>
              <a:buFont typeface="Wingdings" panose="05000000000000000000" pitchFamily="2" charset="2"/>
              <a:buChar char="Ø"/>
            </a:pPr>
            <a:r>
              <a:rPr lang="zh-CN" altLang="en-US" b="1" smtClean="0"/>
              <a:t>优化算法</a:t>
            </a:r>
            <a:endParaRPr lang="en-US" altLang="zh-CN" b="1" smtClean="0"/>
          </a:p>
          <a:p>
            <a:pPr lvl="1">
              <a:lnSpc>
                <a:spcPct val="150000"/>
              </a:lnSpc>
              <a:buFont typeface="Wingdings" panose="05000000000000000000" pitchFamily="2" charset="2"/>
              <a:buChar char="Ø"/>
            </a:pPr>
            <a:r>
              <a:rPr lang="zh-CN" altLang="en-US" b="1" smtClean="0"/>
              <a:t>学习率（超参数）对优化过程的影响</a:t>
            </a: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205" y="2011586"/>
            <a:ext cx="8634891" cy="2707610"/>
          </a:xfrm>
          <a:prstGeom prst="rect">
            <a:avLst/>
          </a:prstGeom>
        </p:spPr>
      </p:pic>
      <p:sp>
        <p:nvSpPr>
          <p:cNvPr id="9" name="文本框 8"/>
          <p:cNvSpPr txBox="1"/>
          <p:nvPr/>
        </p:nvSpPr>
        <p:spPr>
          <a:xfrm>
            <a:off x="2801353" y="4786984"/>
            <a:ext cx="1113699" cy="646331"/>
          </a:xfrm>
          <a:prstGeom prst="rect">
            <a:avLst/>
          </a:prstGeom>
          <a:no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学习率小</a:t>
            </a:r>
            <a:endParaRPr lang="en-US" altLang="zh-CN" b="1" smtClean="0">
              <a:latin typeface="微软雅黑" panose="020B0503020204020204" pitchFamily="34" charset="-122"/>
              <a:ea typeface="微软雅黑" panose="020B0503020204020204" pitchFamily="34" charset="-122"/>
            </a:endParaRPr>
          </a:p>
          <a:p>
            <a:pPr algn="ctr"/>
            <a:r>
              <a:rPr lang="zh-CN" altLang="en-US" b="1" smtClean="0">
                <a:latin typeface="微软雅黑" panose="020B0503020204020204" pitchFamily="34" charset="-122"/>
                <a:ea typeface="微软雅黑" panose="020B0503020204020204" pitchFamily="34" charset="-122"/>
              </a:rPr>
              <a:t>收敛慢</a:t>
            </a:r>
            <a:endParaRPr lang="zh-CN" altLang="en-US" b="1">
              <a:latin typeface="微软雅黑" panose="020B0503020204020204" pitchFamily="34" charset="-122"/>
              <a:ea typeface="微软雅黑" panose="020B0503020204020204" pitchFamily="34" charset="-122"/>
            </a:endParaRPr>
          </a:p>
        </p:txBody>
      </p:sp>
      <p:sp>
        <p:nvSpPr>
          <p:cNvPr id="10" name="文本框 9"/>
          <p:cNvSpPr txBox="1"/>
          <p:nvPr/>
        </p:nvSpPr>
        <p:spPr>
          <a:xfrm>
            <a:off x="5598823" y="4774483"/>
            <a:ext cx="1479972" cy="646331"/>
          </a:xfrm>
          <a:prstGeom prst="rect">
            <a:avLst/>
          </a:prstGeom>
          <a:no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学习率大</a:t>
            </a:r>
            <a:endParaRPr lang="en-US" altLang="zh-CN" b="1" smtClean="0">
              <a:latin typeface="微软雅黑" panose="020B0503020204020204" pitchFamily="34" charset="-122"/>
              <a:ea typeface="微软雅黑" panose="020B0503020204020204" pitchFamily="34" charset="-122"/>
            </a:endParaRPr>
          </a:p>
          <a:p>
            <a:pPr algn="ctr"/>
            <a:r>
              <a:rPr lang="zh-CN" altLang="en-US" b="1" smtClean="0">
                <a:latin typeface="微软雅黑" panose="020B0503020204020204" pitchFamily="34" charset="-122"/>
                <a:ea typeface="微软雅黑" panose="020B0503020204020204" pitchFamily="34" charset="-122"/>
              </a:rPr>
              <a:t>收敛不稳定</a:t>
            </a:r>
            <a:endParaRPr lang="zh-CN" altLang="en-US" b="1">
              <a:latin typeface="微软雅黑" panose="020B0503020204020204" pitchFamily="34" charset="-122"/>
              <a:ea typeface="微软雅黑" panose="020B0503020204020204" pitchFamily="34" charset="-122"/>
            </a:endParaRPr>
          </a:p>
        </p:txBody>
      </p:sp>
      <p:sp>
        <p:nvSpPr>
          <p:cNvPr id="11" name="文本框 10"/>
          <p:cNvSpPr txBox="1"/>
          <p:nvPr/>
        </p:nvSpPr>
        <p:spPr>
          <a:xfrm>
            <a:off x="8586894" y="4786984"/>
            <a:ext cx="1377836" cy="646331"/>
          </a:xfrm>
          <a:prstGeom prst="rect">
            <a:avLst/>
          </a:prstGeom>
          <a:no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学习率过大</a:t>
            </a:r>
            <a:endParaRPr lang="en-US" altLang="zh-CN" b="1" smtClean="0">
              <a:latin typeface="微软雅黑" panose="020B0503020204020204" pitchFamily="34" charset="-122"/>
              <a:ea typeface="微软雅黑" panose="020B0503020204020204" pitchFamily="34" charset="-122"/>
            </a:endParaRPr>
          </a:p>
          <a:p>
            <a:pPr algn="ctr"/>
            <a:r>
              <a:rPr lang="zh-CN" altLang="en-US" b="1" smtClean="0">
                <a:latin typeface="微软雅黑" panose="020B0503020204020204" pitchFamily="34" charset="-122"/>
                <a:ea typeface="微软雅黑" panose="020B0503020204020204" pitchFamily="34" charset="-122"/>
              </a:rPr>
              <a:t>不收敛</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819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16</a:t>
            </a:fld>
            <a:endParaRPr lang="zh-CN" altLang="en-US"/>
          </a:p>
        </p:txBody>
      </p:sp>
      <p:sp>
        <p:nvSpPr>
          <p:cNvPr id="6" name="内容占位符 2"/>
          <p:cNvSpPr>
            <a:spLocks noGrp="1"/>
          </p:cNvSpPr>
          <p:nvPr>
            <p:ph idx="1"/>
          </p:nvPr>
        </p:nvSpPr>
        <p:spPr>
          <a:xfrm>
            <a:off x="610713" y="876799"/>
            <a:ext cx="10576190" cy="5368412"/>
          </a:xfrm>
        </p:spPr>
        <p:txBody>
          <a:bodyPr>
            <a:normAutofit/>
          </a:bodyPr>
          <a:lstStyle/>
          <a:p>
            <a:pPr>
              <a:lnSpc>
                <a:spcPct val="150000"/>
              </a:lnSpc>
              <a:buFont typeface="Wingdings" panose="05000000000000000000" pitchFamily="2" charset="2"/>
              <a:buChar char="Ø"/>
            </a:pPr>
            <a:r>
              <a:rPr lang="zh-CN" altLang="en-US" b="1" smtClean="0"/>
              <a:t>优化算法</a:t>
            </a:r>
            <a:endParaRPr lang="en-US" altLang="zh-CN" b="1" smtClean="0"/>
          </a:p>
          <a:p>
            <a:pPr lvl="1">
              <a:lnSpc>
                <a:spcPct val="150000"/>
              </a:lnSpc>
              <a:buFont typeface="Wingdings" panose="05000000000000000000" pitchFamily="2" charset="2"/>
              <a:buChar char="Ø"/>
            </a:pPr>
            <a:r>
              <a:rPr lang="zh-CN" altLang="en-US" b="1" smtClean="0"/>
              <a:t>随机梯度下降法（</a:t>
            </a:r>
            <a:r>
              <a:rPr lang="en-US" altLang="zh-CN" b="1" smtClean="0"/>
              <a:t>Stochastic Gradient Descent</a:t>
            </a:r>
            <a:r>
              <a:rPr lang="zh-CN" altLang="en-US" b="1" smtClean="0"/>
              <a:t>：</a:t>
            </a:r>
            <a:r>
              <a:rPr lang="en-US" altLang="zh-CN" b="1" smtClean="0"/>
              <a:t>SGD</a:t>
            </a:r>
            <a:r>
              <a:rPr lang="zh-CN" altLang="en-US" b="1" smtClean="0"/>
              <a:t>）</a:t>
            </a: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r>
              <a:rPr lang="zh-CN" altLang="en-US" b="1" smtClean="0"/>
              <a:t>小批量随机梯度下降算法、</a:t>
            </a: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r>
              <a:rPr lang="zh-CN" altLang="en-US" b="1" smtClean="0">
                <a:solidFill>
                  <a:srgbClr val="C00000"/>
                </a:solidFill>
              </a:rPr>
              <a:t>思考：不同算法的优缺点</a:t>
            </a:r>
            <a:endParaRPr lang="en-US" altLang="zh-CN" b="1" smtClean="0">
              <a:solidFill>
                <a:srgbClr val="C00000"/>
              </a:solidFill>
            </a:endParaRPr>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marL="457200" lvl="1" indent="0">
              <a:lnSpc>
                <a:spcPct val="150000"/>
              </a:lnSpc>
              <a:buNone/>
            </a:pPr>
            <a:endParaRPr lang="en-US" altLang="zh-CN" sz="1600"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974" y="2472050"/>
            <a:ext cx="3473629" cy="825542"/>
          </a:xfrm>
          <a:prstGeom prst="rect">
            <a:avLst/>
          </a:prstGeom>
        </p:spPr>
      </p:pic>
      <p:pic>
        <p:nvPicPr>
          <p:cNvPr id="9" name="图片 8">
            <a:extLst>
              <a:ext uri="{FF2B5EF4-FFF2-40B4-BE49-F238E27FC236}">
                <a16:creationId xmlns:a16="http://schemas.microsoft.com/office/drawing/2014/main" id="{BA5ED8D7-8712-49FF-911A-87C282C6E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956" y="2023832"/>
            <a:ext cx="6836065" cy="420426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355" y="4205471"/>
            <a:ext cx="4268425" cy="1223088"/>
          </a:xfrm>
          <a:prstGeom prst="rect">
            <a:avLst/>
          </a:prstGeom>
        </p:spPr>
      </p:pic>
    </p:spTree>
    <p:extLst>
      <p:ext uri="{BB962C8B-B14F-4D97-AF65-F5344CB8AC3E}">
        <p14:creationId xmlns:p14="http://schemas.microsoft.com/office/powerpoint/2010/main" val="298761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17</a:t>
            </a:fld>
            <a:endParaRPr lang="zh-CN" altLang="en-US"/>
          </a:p>
        </p:txBody>
      </p:sp>
      <p:sp>
        <p:nvSpPr>
          <p:cNvPr id="6" name="内容占位符 2"/>
          <p:cNvSpPr>
            <a:spLocks noGrp="1"/>
          </p:cNvSpPr>
          <p:nvPr>
            <p:ph idx="1"/>
          </p:nvPr>
        </p:nvSpPr>
        <p:spPr>
          <a:xfrm>
            <a:off x="838198" y="845575"/>
            <a:ext cx="10576190" cy="5368412"/>
          </a:xfrm>
        </p:spPr>
        <p:txBody>
          <a:bodyPr>
            <a:normAutofit/>
          </a:bodyPr>
          <a:lstStyle/>
          <a:p>
            <a:pPr>
              <a:lnSpc>
                <a:spcPct val="150000"/>
              </a:lnSpc>
              <a:buFont typeface="Wingdings" panose="05000000000000000000" pitchFamily="2" charset="2"/>
              <a:buChar char="Ø"/>
            </a:pPr>
            <a:r>
              <a:rPr lang="zh-CN" altLang="en-US" b="1" smtClean="0"/>
              <a:t>关于过拟合</a:t>
            </a:r>
            <a:r>
              <a:rPr lang="en-US" altLang="zh-CN" b="1" smtClean="0"/>
              <a:t>(Overfitting</a:t>
            </a:r>
            <a:r>
              <a:rPr lang="zh-CN" altLang="en-US" b="1" smtClean="0"/>
              <a:t>）和欠拟合</a:t>
            </a:r>
            <a:endParaRPr lang="en-US" altLang="zh-CN" b="1" smtClean="0"/>
          </a:p>
          <a:p>
            <a:pPr>
              <a:lnSpc>
                <a:spcPct val="150000"/>
              </a:lnSpc>
              <a:buFont typeface="Wingdings" panose="05000000000000000000" pitchFamily="2" charset="2"/>
              <a:buChar char="Ø"/>
            </a:pPr>
            <a:endParaRPr lang="en-US" altLang="zh-CN"/>
          </a:p>
          <a:p>
            <a:pPr>
              <a:lnSpc>
                <a:spcPct val="150000"/>
              </a:lnSpc>
              <a:buFont typeface="Wingdings" panose="05000000000000000000" pitchFamily="2" charset="2"/>
              <a:buChar char="Ø"/>
            </a:pPr>
            <a:endParaRPr lang="en-US" altLang="zh-CN" b="1" smtClean="0"/>
          </a:p>
          <a:p>
            <a:pPr>
              <a:lnSpc>
                <a:spcPct val="150000"/>
              </a:lnSpc>
              <a:buFont typeface="Wingdings" panose="05000000000000000000" pitchFamily="2" charset="2"/>
              <a:buChar char="Ø"/>
            </a:pPr>
            <a:endParaRPr lang="en-US" altLang="zh-CN"/>
          </a:p>
          <a:p>
            <a:pPr>
              <a:lnSpc>
                <a:spcPct val="100000"/>
              </a:lnSpc>
              <a:buFont typeface="Wingdings" panose="05000000000000000000" pitchFamily="2" charset="2"/>
              <a:buChar char="Ø"/>
            </a:pPr>
            <a:r>
              <a:rPr lang="zh-CN" altLang="en-US" b="1" smtClean="0"/>
              <a:t>由于样本数据的大小、分布和噪音与模型的复杂度不匹配，基于经验风险最小化的机器学习算法并不能保证获得最优解</a:t>
            </a:r>
            <a:endParaRPr lang="en-US" altLang="zh-CN" b="1" smtClean="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569" y="1374798"/>
            <a:ext cx="8703118" cy="2093279"/>
          </a:xfrm>
          <a:prstGeom prst="rect">
            <a:avLst/>
          </a:prstGeom>
        </p:spPr>
      </p:pic>
      <p:pic>
        <p:nvPicPr>
          <p:cNvPr id="9" name="图片 8" descr="屏幕剪辑"/>
          <p:cNvPicPr>
            <a:picLocks noChangeAspect="1"/>
          </p:cNvPicPr>
          <p:nvPr/>
        </p:nvPicPr>
        <p:blipFill rotWithShape="1">
          <a:blip r:embed="rId3">
            <a:extLst>
              <a:ext uri="{28A0092B-C50C-407E-A947-70E740481C1C}">
                <a14:useLocalDpi xmlns:a14="http://schemas.microsoft.com/office/drawing/2010/main" val="0"/>
              </a:ext>
            </a:extLst>
          </a:blip>
          <a:srcRect t="6977"/>
          <a:stretch/>
        </p:blipFill>
        <p:spPr>
          <a:xfrm>
            <a:off x="1387496" y="4375738"/>
            <a:ext cx="9477264" cy="2345737"/>
          </a:xfrm>
          <a:prstGeom prst="rect">
            <a:avLst/>
          </a:prstGeom>
        </p:spPr>
      </p:pic>
    </p:spTree>
    <p:extLst>
      <p:ext uri="{BB962C8B-B14F-4D97-AF65-F5344CB8AC3E}">
        <p14:creationId xmlns:p14="http://schemas.microsoft.com/office/powerpoint/2010/main" val="334062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18</a:t>
            </a:fld>
            <a:endParaRPr lang="zh-CN" altLang="en-US"/>
          </a:p>
        </p:txBody>
      </p:sp>
      <p:sp>
        <p:nvSpPr>
          <p:cNvPr id="6" name="内容占位符 2"/>
          <p:cNvSpPr>
            <a:spLocks noGrp="1"/>
          </p:cNvSpPr>
          <p:nvPr>
            <p:ph idx="1"/>
          </p:nvPr>
        </p:nvSpPr>
        <p:spPr>
          <a:xfrm>
            <a:off x="838199" y="845575"/>
            <a:ext cx="6106782" cy="5368412"/>
          </a:xfrm>
        </p:spPr>
        <p:txBody>
          <a:bodyPr>
            <a:normAutofit/>
          </a:bodyPr>
          <a:lstStyle/>
          <a:p>
            <a:pPr>
              <a:lnSpc>
                <a:spcPct val="150000"/>
              </a:lnSpc>
              <a:buFont typeface="Wingdings" panose="05000000000000000000" pitchFamily="2" charset="2"/>
              <a:buChar char="Ø"/>
            </a:pPr>
            <a:r>
              <a:rPr lang="zh-CN" altLang="en-US" b="1" smtClean="0"/>
              <a:t>防止过拟合的方法</a:t>
            </a:r>
            <a:endParaRPr lang="en-US" altLang="zh-CN" b="1" smtClean="0"/>
          </a:p>
          <a:p>
            <a:pPr lvl="1">
              <a:lnSpc>
                <a:spcPct val="150000"/>
              </a:lnSpc>
              <a:buFont typeface="Wingdings" panose="05000000000000000000" pitchFamily="2" charset="2"/>
              <a:buChar char="Ø"/>
            </a:pPr>
            <a:r>
              <a:rPr lang="zh-CN" altLang="en-US" b="1" smtClean="0">
                <a:solidFill>
                  <a:srgbClr val="C00000"/>
                </a:solidFill>
              </a:rPr>
              <a:t>正则化</a:t>
            </a:r>
            <a:r>
              <a:rPr lang="zh-CN" altLang="en-US" b="1" smtClean="0"/>
              <a:t>：结构化风险最小化</a:t>
            </a: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lvl="1">
              <a:lnSpc>
                <a:spcPct val="150000"/>
              </a:lnSpc>
              <a:buFont typeface="Wingdings" panose="05000000000000000000" pitchFamily="2" charset="2"/>
              <a:buChar char="Ø"/>
            </a:pPr>
            <a:endParaRPr lang="en-US" altLang="zh-CN" b="1" smtClean="0"/>
          </a:p>
          <a:p>
            <a:pPr lvl="1">
              <a:lnSpc>
                <a:spcPct val="150000"/>
              </a:lnSpc>
              <a:buFont typeface="Wingdings" panose="05000000000000000000" pitchFamily="2" charset="2"/>
              <a:buChar char="Ø"/>
            </a:pPr>
            <a:endParaRPr lang="en-US" altLang="zh-CN" b="1"/>
          </a:p>
          <a:p>
            <a:pPr marL="457200" lvl="1" indent="0">
              <a:lnSpc>
                <a:spcPct val="150000"/>
              </a:lnSpc>
              <a:buNone/>
            </a:pPr>
            <a:r>
              <a:rPr lang="zh-CN" altLang="en-US" b="1" smtClean="0"/>
              <a:t>正则项可降低模型的复杂度</a:t>
            </a:r>
            <a:endParaRPr lang="en-US" altLang="zh-CN" b="1"/>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075" y="2204678"/>
            <a:ext cx="5572906" cy="2288689"/>
          </a:xfrm>
          <a:prstGeom prst="rect">
            <a:avLst/>
          </a:prstGeom>
        </p:spPr>
      </p:pic>
      <p:sp>
        <p:nvSpPr>
          <p:cNvPr id="10" name="内容占位符 2"/>
          <p:cNvSpPr>
            <a:spLocks noGrp="1"/>
          </p:cNvSpPr>
          <p:nvPr>
            <p:ph idx="1"/>
          </p:nvPr>
        </p:nvSpPr>
        <p:spPr>
          <a:xfrm>
            <a:off x="6977825" y="977767"/>
            <a:ext cx="4852134" cy="5368412"/>
          </a:xfrm>
        </p:spPr>
        <p:txBody>
          <a:bodyPr>
            <a:normAutofit/>
          </a:bodyPr>
          <a:lstStyle/>
          <a:p>
            <a:pPr marL="0" indent="0">
              <a:lnSpc>
                <a:spcPct val="150000"/>
              </a:lnSpc>
              <a:buNone/>
            </a:pPr>
            <a:endParaRPr lang="en-US" altLang="zh-CN" b="1" smtClean="0"/>
          </a:p>
          <a:p>
            <a:pPr lvl="1">
              <a:lnSpc>
                <a:spcPct val="100000"/>
              </a:lnSpc>
              <a:buFont typeface="Wingdings" panose="05000000000000000000" pitchFamily="2" charset="2"/>
              <a:buChar char="Ø"/>
            </a:pPr>
            <a:r>
              <a:rPr lang="zh-CN" altLang="en-US" b="1">
                <a:solidFill>
                  <a:srgbClr val="C00000"/>
                </a:solidFill>
              </a:rPr>
              <a:t>提前停止</a:t>
            </a:r>
            <a:r>
              <a:rPr lang="zh-CN" altLang="en-US" b="1"/>
              <a:t>：使用一个验证</a:t>
            </a:r>
            <a:r>
              <a:rPr lang="zh-CN" altLang="en-US" b="1" smtClean="0"/>
              <a:t>集来</a:t>
            </a:r>
            <a:r>
              <a:rPr lang="zh-CN" altLang="en-US" b="1"/>
              <a:t>测试每一次迭代的参数在验证集上是否最优。如果在验证集上的错误率不再下降，就停止迭代</a:t>
            </a:r>
            <a:endParaRPr lang="en-US" altLang="zh-CN" b="1"/>
          </a:p>
        </p:txBody>
      </p:sp>
      <p:pic>
        <p:nvPicPr>
          <p:cNvPr id="12" name="图片 11">
            <a:extLst>
              <a:ext uri="{FF2B5EF4-FFF2-40B4-BE49-F238E27FC236}">
                <a16:creationId xmlns:a16="http://schemas.microsoft.com/office/drawing/2014/main" id="{9B4C6C85-9731-4873-9728-3ADCB2B71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857" y="2913325"/>
            <a:ext cx="4451338" cy="3443025"/>
          </a:xfrm>
          <a:prstGeom prst="rect">
            <a:avLst/>
          </a:prstGeom>
        </p:spPr>
      </p:pic>
      <p:sp>
        <p:nvSpPr>
          <p:cNvPr id="8" name="文本框 7"/>
          <p:cNvSpPr txBox="1"/>
          <p:nvPr/>
        </p:nvSpPr>
        <p:spPr>
          <a:xfrm>
            <a:off x="5558873" y="3012265"/>
            <a:ext cx="1479972" cy="369332"/>
          </a:xfrm>
          <a:prstGeom prst="rect">
            <a:avLst/>
          </a:prstGeom>
          <a:no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正则项</a:t>
            </a:r>
            <a:endParaRPr lang="zh-CN" altLang="en-US" b="1">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flipH="1">
            <a:off x="5220070" y="3196931"/>
            <a:ext cx="6347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880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6099" y="2584379"/>
            <a:ext cx="4472076" cy="2678969"/>
          </a:xfrm>
          <a:prstGeom prst="rect">
            <a:avLst/>
          </a:prstGeom>
        </p:spPr>
      </p:pic>
      <p:sp>
        <p:nvSpPr>
          <p:cNvPr id="2" name="标题 1"/>
          <p:cNvSpPr>
            <a:spLocks noGrp="1"/>
          </p:cNvSpPr>
          <p:nvPr>
            <p:ph type="title"/>
          </p:nvPr>
        </p:nvSpPr>
        <p:spPr>
          <a:xfrm>
            <a:off x="838200" y="95283"/>
            <a:ext cx="10515600" cy="618100"/>
          </a:xfrm>
        </p:spPr>
        <p:txBody>
          <a:bodyPr>
            <a:normAutofit/>
          </a:bodyPr>
          <a:lstStyle/>
          <a:p>
            <a:r>
              <a:rPr lang="zh-CN" altLang="en-US" sz="3600" smtClean="0"/>
              <a:t>简单</a:t>
            </a:r>
            <a:r>
              <a:rPr lang="zh-CN" altLang="en-US" sz="3600"/>
              <a:t>示例</a:t>
            </a:r>
            <a:r>
              <a:rPr lang="en-US" altLang="zh-CN" sz="3600"/>
              <a:t>—</a:t>
            </a:r>
            <a:r>
              <a:rPr lang="zh-CN" altLang="en-US" sz="3600" smtClean="0"/>
              <a:t>线性回归</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19</a:t>
            </a:fld>
            <a:endParaRPr lang="zh-CN" altLang="en-US"/>
          </a:p>
        </p:txBody>
      </p:sp>
      <p:sp>
        <p:nvSpPr>
          <p:cNvPr id="6" name="内容占位符 2"/>
          <p:cNvSpPr>
            <a:spLocks noGrp="1"/>
          </p:cNvSpPr>
          <p:nvPr>
            <p:ph idx="1"/>
          </p:nvPr>
        </p:nvSpPr>
        <p:spPr>
          <a:xfrm>
            <a:off x="838198" y="845575"/>
            <a:ext cx="10594031" cy="5368412"/>
          </a:xfrm>
        </p:spPr>
        <p:txBody>
          <a:bodyPr>
            <a:normAutofit/>
          </a:bodyPr>
          <a:lstStyle/>
          <a:p>
            <a:pPr>
              <a:lnSpc>
                <a:spcPct val="150000"/>
              </a:lnSpc>
              <a:buFont typeface="Wingdings" panose="05000000000000000000" pitchFamily="2" charset="2"/>
              <a:buChar char="Ø"/>
            </a:pPr>
            <a:r>
              <a:rPr lang="zh-CN" altLang="en-US" b="1" smtClean="0"/>
              <a:t>模型：线性模型</a:t>
            </a:r>
            <a:endParaRPr lang="en-US" altLang="zh-CN" b="1" smtClean="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610" y="1750769"/>
            <a:ext cx="2991004" cy="58423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5555" y="4736271"/>
            <a:ext cx="2140060" cy="527077"/>
          </a:xfrm>
          <a:prstGeom prst="rect">
            <a:avLst/>
          </a:prstGeom>
        </p:spPr>
      </p:pic>
      <p:sp>
        <p:nvSpPr>
          <p:cNvPr id="9" name="右箭头 8"/>
          <p:cNvSpPr/>
          <p:nvPr/>
        </p:nvSpPr>
        <p:spPr>
          <a:xfrm rot="5400000">
            <a:off x="6146299" y="3448474"/>
            <a:ext cx="838571" cy="285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147" y="1602474"/>
            <a:ext cx="3763708" cy="222194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47" y="3824422"/>
            <a:ext cx="3654155" cy="2089490"/>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0600" y="1821993"/>
            <a:ext cx="2623074" cy="441781"/>
          </a:xfrm>
          <a:prstGeom prst="rect">
            <a:avLst/>
          </a:prstGeom>
        </p:spPr>
      </p:pic>
    </p:spTree>
    <p:extLst>
      <p:ext uri="{BB962C8B-B14F-4D97-AF65-F5344CB8AC3E}">
        <p14:creationId xmlns:p14="http://schemas.microsoft.com/office/powerpoint/2010/main" val="3007909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a:t>纲  要</a:t>
            </a:r>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a:t>
            </a:fld>
            <a:endParaRPr lang="zh-CN" altLang="en-US"/>
          </a:p>
        </p:txBody>
      </p:sp>
      <p:sp>
        <p:nvSpPr>
          <p:cNvPr id="6" name="内容占位符 2"/>
          <p:cNvSpPr>
            <a:spLocks noGrp="1"/>
          </p:cNvSpPr>
          <p:nvPr>
            <p:ph idx="1"/>
          </p:nvPr>
        </p:nvSpPr>
        <p:spPr>
          <a:xfrm>
            <a:off x="838200" y="1463040"/>
            <a:ext cx="10515600" cy="4713923"/>
          </a:xfrm>
        </p:spPr>
        <p:txBody>
          <a:bodyPr>
            <a:normAutofit/>
          </a:bodyPr>
          <a:lstStyle/>
          <a:p>
            <a:pPr>
              <a:lnSpc>
                <a:spcPct val="150000"/>
              </a:lnSpc>
              <a:buFont typeface="Wingdings" panose="05000000000000000000" pitchFamily="2" charset="2"/>
              <a:buChar char="Ø"/>
            </a:pPr>
            <a:r>
              <a:rPr lang="zh-CN" altLang="en-US" sz="2800" smtClean="0"/>
              <a:t>什么是机器学习</a:t>
            </a:r>
            <a:endParaRPr lang="en-US" altLang="zh-CN" sz="2800" smtClean="0"/>
          </a:p>
          <a:p>
            <a:pPr>
              <a:lnSpc>
                <a:spcPct val="150000"/>
              </a:lnSpc>
              <a:buFont typeface="Wingdings" panose="05000000000000000000" pitchFamily="2" charset="2"/>
              <a:buChar char="Ø"/>
            </a:pPr>
            <a:r>
              <a:rPr lang="zh-CN" altLang="en-US" sz="2800" smtClean="0"/>
              <a:t>一些基本概念</a:t>
            </a:r>
            <a:endParaRPr lang="en-US" altLang="zh-CN" sz="2800" smtClean="0"/>
          </a:p>
          <a:p>
            <a:pPr>
              <a:lnSpc>
                <a:spcPct val="150000"/>
              </a:lnSpc>
              <a:buFont typeface="Wingdings" panose="05000000000000000000" pitchFamily="2" charset="2"/>
              <a:buChar char="Ø"/>
            </a:pPr>
            <a:r>
              <a:rPr lang="zh-CN" altLang="en-US" sz="2800" smtClean="0"/>
              <a:t>机器学习的基本要素</a:t>
            </a:r>
            <a:endParaRPr lang="en-US" altLang="zh-CN" sz="2800" smtClean="0"/>
          </a:p>
          <a:p>
            <a:pPr>
              <a:lnSpc>
                <a:spcPct val="150000"/>
              </a:lnSpc>
              <a:buFont typeface="Wingdings" panose="05000000000000000000" pitchFamily="2" charset="2"/>
              <a:buChar char="Ø"/>
            </a:pPr>
            <a:r>
              <a:rPr lang="zh-CN" altLang="en-US" sz="2800" smtClean="0"/>
              <a:t>简单示例</a:t>
            </a:r>
            <a:r>
              <a:rPr lang="en-US" altLang="zh-CN" sz="2800" smtClean="0"/>
              <a:t>—</a:t>
            </a:r>
            <a:r>
              <a:rPr lang="zh-CN" altLang="en-US" sz="2800" smtClean="0"/>
              <a:t>线性回归</a:t>
            </a:r>
            <a:endParaRPr lang="en-US" altLang="zh-CN" sz="2800" smtClean="0"/>
          </a:p>
          <a:p>
            <a:pPr>
              <a:lnSpc>
                <a:spcPct val="150000"/>
              </a:lnSpc>
              <a:buFont typeface="Wingdings" panose="05000000000000000000" pitchFamily="2" charset="2"/>
              <a:buChar char="Ø"/>
            </a:pPr>
            <a:r>
              <a:rPr lang="zh-CN" altLang="en-US" sz="2800" smtClean="0"/>
              <a:t>偏差</a:t>
            </a:r>
            <a:r>
              <a:rPr lang="en-US" altLang="zh-CN" sz="2800" smtClean="0"/>
              <a:t>-</a:t>
            </a:r>
            <a:r>
              <a:rPr lang="zh-CN" altLang="en-US" sz="2800" smtClean="0"/>
              <a:t>方差分解</a:t>
            </a:r>
            <a:endParaRPr lang="en-US" altLang="zh-CN" sz="2800" smtClean="0"/>
          </a:p>
          <a:p>
            <a:pPr>
              <a:lnSpc>
                <a:spcPct val="150000"/>
              </a:lnSpc>
              <a:buFont typeface="Wingdings" panose="05000000000000000000" pitchFamily="2" charset="2"/>
              <a:buChar char="Ø"/>
            </a:pPr>
            <a:r>
              <a:rPr lang="en-US" altLang="zh-CN" sz="2800" smtClean="0"/>
              <a:t>PAC</a:t>
            </a:r>
            <a:r>
              <a:rPr lang="zh-CN" altLang="en-US" sz="2800" smtClean="0"/>
              <a:t>学习理论</a:t>
            </a:r>
            <a:endParaRPr lang="en-US" altLang="zh-CN" sz="2800" smtClean="0"/>
          </a:p>
          <a:p>
            <a:pPr>
              <a:lnSpc>
                <a:spcPct val="150000"/>
              </a:lnSpc>
              <a:buFont typeface="Wingdings" panose="05000000000000000000" pitchFamily="2" charset="2"/>
              <a:buChar char="Ø"/>
            </a:pPr>
            <a:endParaRPr lang="en-US" altLang="zh-CN" sz="2800" smtClean="0"/>
          </a:p>
          <a:p>
            <a:pPr>
              <a:lnSpc>
                <a:spcPct val="150000"/>
              </a:lnSpc>
              <a:buFont typeface="Wingdings" panose="05000000000000000000" pitchFamily="2" charset="2"/>
              <a:buChar char="Ø"/>
            </a:pPr>
            <a:endParaRPr lang="zh-CN" altLang="en-US" sz="2800"/>
          </a:p>
        </p:txBody>
      </p:sp>
    </p:spTree>
    <p:extLst>
      <p:ext uri="{BB962C8B-B14F-4D97-AF65-F5344CB8AC3E}">
        <p14:creationId xmlns:p14="http://schemas.microsoft.com/office/powerpoint/2010/main" val="3731055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8934" y="276012"/>
            <a:ext cx="3183287" cy="2536153"/>
          </a:xfrm>
          <a:prstGeom prst="rect">
            <a:avLst/>
          </a:prstGeom>
        </p:spPr>
      </p:pic>
      <p:sp>
        <p:nvSpPr>
          <p:cNvPr id="2" name="标题 1"/>
          <p:cNvSpPr>
            <a:spLocks noGrp="1"/>
          </p:cNvSpPr>
          <p:nvPr>
            <p:ph type="title"/>
          </p:nvPr>
        </p:nvSpPr>
        <p:spPr>
          <a:xfrm>
            <a:off x="838200" y="95283"/>
            <a:ext cx="10515600" cy="618100"/>
          </a:xfrm>
        </p:spPr>
        <p:txBody>
          <a:bodyPr>
            <a:normAutofit/>
          </a:bodyPr>
          <a:lstStyle/>
          <a:p>
            <a:r>
              <a:rPr lang="zh-CN" altLang="en-US" sz="3600" smtClean="0"/>
              <a:t>简单</a:t>
            </a:r>
            <a:r>
              <a:rPr lang="zh-CN" altLang="en-US" sz="3600"/>
              <a:t>示例</a:t>
            </a:r>
            <a:r>
              <a:rPr lang="en-US" altLang="zh-CN" sz="3600"/>
              <a:t>—</a:t>
            </a:r>
            <a:r>
              <a:rPr lang="zh-CN" altLang="en-US" sz="3600" smtClean="0"/>
              <a:t>线性回归</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20</a:t>
            </a:fld>
            <a:endParaRPr lang="zh-CN" altLang="en-US"/>
          </a:p>
        </p:txBody>
      </p:sp>
      <p:sp>
        <p:nvSpPr>
          <p:cNvPr id="6" name="内容占位符 2"/>
          <p:cNvSpPr>
            <a:spLocks noGrp="1"/>
          </p:cNvSpPr>
          <p:nvPr>
            <p:ph idx="1"/>
          </p:nvPr>
        </p:nvSpPr>
        <p:spPr>
          <a:xfrm>
            <a:off x="838198" y="845575"/>
            <a:ext cx="10594031" cy="5368412"/>
          </a:xfrm>
        </p:spPr>
        <p:txBody>
          <a:bodyPr>
            <a:normAutofit/>
          </a:bodyPr>
          <a:lstStyle/>
          <a:p>
            <a:pPr>
              <a:lnSpc>
                <a:spcPct val="150000"/>
              </a:lnSpc>
              <a:buFont typeface="Wingdings" panose="05000000000000000000" pitchFamily="2" charset="2"/>
              <a:buChar char="Ø"/>
            </a:pPr>
            <a:r>
              <a:rPr lang="zh-CN" altLang="en-US" b="1" smtClean="0"/>
              <a:t>学习准则</a:t>
            </a:r>
            <a:r>
              <a:rPr lang="en-US" altLang="zh-CN" b="1" smtClean="0"/>
              <a:t>1</a:t>
            </a:r>
            <a:r>
              <a:rPr lang="zh-CN" altLang="en-US" b="1" smtClean="0"/>
              <a:t>：经验风险最小化</a:t>
            </a:r>
            <a:endParaRPr lang="en-US" altLang="zh-CN" b="1" smtClean="0"/>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964" y="1475734"/>
            <a:ext cx="3639890" cy="2602855"/>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002" y="4260538"/>
            <a:ext cx="3221341" cy="2095812"/>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129" y="2338769"/>
            <a:ext cx="3398724" cy="1263487"/>
          </a:xfrm>
          <a:prstGeom prst="rect">
            <a:avLst/>
          </a:prstGeom>
        </p:spPr>
      </p:pic>
      <p:sp>
        <p:nvSpPr>
          <p:cNvPr id="19" name="右箭头 18"/>
          <p:cNvSpPr/>
          <p:nvPr/>
        </p:nvSpPr>
        <p:spPr>
          <a:xfrm>
            <a:off x="5083505" y="2812165"/>
            <a:ext cx="831449" cy="316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9229" y="4792731"/>
            <a:ext cx="5226376" cy="1580067"/>
          </a:xfrm>
          <a:prstGeom prst="rect">
            <a:avLst/>
          </a:prstGeom>
        </p:spPr>
      </p:pic>
      <p:sp>
        <p:nvSpPr>
          <p:cNvPr id="21" name="下箭头 20"/>
          <p:cNvSpPr/>
          <p:nvPr/>
        </p:nvSpPr>
        <p:spPr>
          <a:xfrm>
            <a:off x="7451072" y="3648117"/>
            <a:ext cx="339068" cy="555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520037" y="4281036"/>
            <a:ext cx="2270102"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最小二乘算法：</a:t>
            </a:r>
            <a:endParaRPr lang="zh-CN" altLang="en-US" b="1">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3079" y="4291172"/>
            <a:ext cx="3020130" cy="399309"/>
          </a:xfrm>
          <a:prstGeom prst="rect">
            <a:avLst/>
          </a:prstGeom>
        </p:spPr>
      </p:pic>
      <p:sp>
        <p:nvSpPr>
          <p:cNvPr id="14" name="文本框 13"/>
          <p:cNvSpPr txBox="1"/>
          <p:nvPr/>
        </p:nvSpPr>
        <p:spPr>
          <a:xfrm>
            <a:off x="9343332" y="3891206"/>
            <a:ext cx="2270102"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迭代算法：</a:t>
            </a:r>
            <a:endParaRPr lang="zh-CN" altLang="en-US" b="1">
              <a:latin typeface="微软雅黑" panose="020B0503020204020204" pitchFamily="34" charset="-122"/>
              <a:ea typeface="微软雅黑" panose="020B0503020204020204" pitchFamily="34" charset="-122"/>
            </a:endParaRPr>
          </a:p>
        </p:txBody>
      </p:sp>
      <p:sp>
        <p:nvSpPr>
          <p:cNvPr id="7" name="下箭头 6"/>
          <p:cNvSpPr/>
          <p:nvPr/>
        </p:nvSpPr>
        <p:spPr>
          <a:xfrm rot="19405996">
            <a:off x="9154781" y="3491633"/>
            <a:ext cx="318699" cy="485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31526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简单</a:t>
            </a:r>
            <a:r>
              <a:rPr lang="zh-CN" altLang="en-US" sz="3600"/>
              <a:t>示例</a:t>
            </a:r>
            <a:r>
              <a:rPr lang="en-US" altLang="zh-CN" sz="3600"/>
              <a:t>—</a:t>
            </a:r>
            <a:r>
              <a:rPr lang="zh-CN" altLang="en-US" sz="3600" smtClean="0"/>
              <a:t>线性回归</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21</a:t>
            </a:fld>
            <a:endParaRPr lang="zh-CN" altLang="en-US"/>
          </a:p>
        </p:txBody>
      </p:sp>
      <p:sp>
        <p:nvSpPr>
          <p:cNvPr id="6" name="内容占位符 2"/>
          <p:cNvSpPr>
            <a:spLocks noGrp="1"/>
          </p:cNvSpPr>
          <p:nvPr>
            <p:ph idx="1"/>
          </p:nvPr>
        </p:nvSpPr>
        <p:spPr>
          <a:xfrm>
            <a:off x="838198" y="845575"/>
            <a:ext cx="10594031" cy="5368412"/>
          </a:xfrm>
        </p:spPr>
        <p:txBody>
          <a:bodyPr>
            <a:normAutofit/>
          </a:bodyPr>
          <a:lstStyle/>
          <a:p>
            <a:pPr>
              <a:lnSpc>
                <a:spcPct val="150000"/>
              </a:lnSpc>
              <a:buFont typeface="Wingdings" panose="05000000000000000000" pitchFamily="2" charset="2"/>
              <a:buChar char="Ø"/>
            </a:pPr>
            <a:r>
              <a:rPr lang="zh-CN" altLang="en-US" b="1" smtClean="0"/>
              <a:t>学习准则</a:t>
            </a:r>
            <a:r>
              <a:rPr lang="en-US" altLang="zh-CN" b="1" smtClean="0"/>
              <a:t>2</a:t>
            </a:r>
            <a:r>
              <a:rPr lang="zh-CN" altLang="en-US" b="1" smtClean="0"/>
              <a:t>：结构风险最小化</a:t>
            </a:r>
            <a:endParaRPr lang="en-US" altLang="zh-CN" b="1" smtClean="0"/>
          </a:p>
        </p:txBody>
      </p:sp>
      <p:sp>
        <p:nvSpPr>
          <p:cNvPr id="21" name="下箭头 20"/>
          <p:cNvSpPr/>
          <p:nvPr/>
        </p:nvSpPr>
        <p:spPr>
          <a:xfrm>
            <a:off x="3383477" y="2553323"/>
            <a:ext cx="356839" cy="555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113374" y="3108799"/>
            <a:ext cx="2270102"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岭回归算法：</a:t>
            </a:r>
            <a:endParaRPr lang="zh-CN" altLang="en-US" b="1">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420" y="1463822"/>
            <a:ext cx="5119227" cy="957309"/>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742" y="3478131"/>
            <a:ext cx="3289469" cy="527077"/>
          </a:xfrm>
          <a:prstGeom prst="rect">
            <a:avLst/>
          </a:prstGeom>
        </p:spPr>
      </p:pic>
      <p:sp>
        <p:nvSpPr>
          <p:cNvPr id="26" name="文本框 25"/>
          <p:cNvSpPr txBox="1"/>
          <p:nvPr/>
        </p:nvSpPr>
        <p:spPr>
          <a:xfrm>
            <a:off x="1089038" y="4199727"/>
            <a:ext cx="5351906" cy="646331"/>
          </a:xfrm>
          <a:prstGeom prst="rect">
            <a:avLst/>
          </a:prstGeom>
          <a:noFill/>
        </p:spPr>
        <p:txBody>
          <a:bodyPr wrap="square" rtlCol="0">
            <a:spAutoFit/>
          </a:bodyPr>
          <a:lstStyle/>
          <a:p>
            <a:r>
              <a:rPr lang="zh-CN" altLang="en-US" b="1" smtClean="0">
                <a:solidFill>
                  <a:srgbClr val="C00000"/>
                </a:solidFill>
                <a:latin typeface="微软雅黑" panose="020B0503020204020204" pitchFamily="34" charset="-122"/>
                <a:ea typeface="微软雅黑" panose="020B0503020204020204" pitchFamily="34" charset="-122"/>
              </a:rPr>
              <a:t>思考</a:t>
            </a:r>
            <a:r>
              <a:rPr lang="zh-CN" altLang="en-US" b="1" smtClean="0">
                <a:latin typeface="微软雅黑" panose="020B0503020204020204" pitchFamily="34" charset="-122"/>
                <a:ea typeface="微软雅黑" panose="020B0503020204020204" pitchFamily="34" charset="-122"/>
              </a:rPr>
              <a:t>：优点</a:t>
            </a:r>
            <a:endParaRPr lang="en-US" altLang="zh-CN" b="1" smtClean="0">
              <a:latin typeface="微软雅黑" panose="020B0503020204020204" pitchFamily="34" charset="-122"/>
              <a:ea typeface="微软雅黑" panose="020B0503020204020204" pitchFamily="34" charset="-122"/>
            </a:endParaRPr>
          </a:p>
          <a:p>
            <a:r>
              <a:rPr lang="zh-CN" altLang="en-US" b="1" smtClean="0">
                <a:solidFill>
                  <a:srgbClr val="C00000"/>
                </a:solidFill>
                <a:latin typeface="微软雅黑" panose="020B0503020204020204" pitchFamily="34" charset="-122"/>
                <a:ea typeface="微软雅黑" panose="020B0503020204020204" pitchFamily="34" charset="-122"/>
              </a:rPr>
              <a:t>课后作业</a:t>
            </a:r>
            <a:r>
              <a:rPr lang="zh-CN" altLang="en-US" b="1" smtClean="0">
                <a:latin typeface="微软雅黑" panose="020B0503020204020204" pitchFamily="34" charset="-122"/>
                <a:ea typeface="微软雅黑" panose="020B0503020204020204" pitchFamily="34" charset="-122"/>
              </a:rPr>
              <a:t>：</a:t>
            </a:r>
            <a:r>
              <a:rPr lang="en-US" altLang="zh-CN" b="1" smtClean="0">
                <a:latin typeface="微软雅黑" panose="020B0503020204020204" pitchFamily="34" charset="-122"/>
                <a:ea typeface="微软雅黑" panose="020B0503020204020204" pitchFamily="34" charset="-122"/>
              </a:rPr>
              <a:t>1</a:t>
            </a:r>
            <a:r>
              <a:rPr lang="zh-CN" altLang="en-US" b="1" smtClean="0">
                <a:latin typeface="微软雅黑" panose="020B0503020204020204" pitchFamily="34" charset="-122"/>
                <a:ea typeface="微软雅黑" panose="020B0503020204020204" pitchFamily="34" charset="-122"/>
              </a:rPr>
              <a:t>、证明该结论；</a:t>
            </a:r>
            <a:r>
              <a:rPr lang="en-US" altLang="zh-CN" b="1" smtClean="0">
                <a:latin typeface="微软雅黑" panose="020B0503020204020204" pitchFamily="34" charset="-122"/>
                <a:ea typeface="微软雅黑" panose="020B0503020204020204" pitchFamily="34" charset="-122"/>
              </a:rPr>
              <a:t>2</a:t>
            </a:r>
            <a:r>
              <a:rPr lang="zh-CN" altLang="en-US" b="1" smtClean="0">
                <a:latin typeface="微软雅黑" panose="020B0503020204020204" pitchFamily="34" charset="-122"/>
                <a:ea typeface="微软雅黑" panose="020B0503020204020204" pitchFamily="34" charset="-122"/>
              </a:rPr>
              <a:t>、写出迭代计算公式</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83752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简单</a:t>
            </a:r>
            <a:r>
              <a:rPr lang="zh-CN" altLang="en-US" sz="3600"/>
              <a:t>示例</a:t>
            </a:r>
            <a:r>
              <a:rPr lang="en-US" altLang="zh-CN" sz="3600"/>
              <a:t>—</a:t>
            </a:r>
            <a:r>
              <a:rPr lang="zh-CN" altLang="en-US" sz="3600" smtClean="0"/>
              <a:t>线性回归</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22</a:t>
            </a:fld>
            <a:endParaRPr lang="zh-CN" altLang="en-US"/>
          </a:p>
        </p:txBody>
      </p:sp>
      <p:sp>
        <p:nvSpPr>
          <p:cNvPr id="6" name="内容占位符 2"/>
          <p:cNvSpPr>
            <a:spLocks noGrp="1"/>
          </p:cNvSpPr>
          <p:nvPr>
            <p:ph idx="1"/>
          </p:nvPr>
        </p:nvSpPr>
        <p:spPr>
          <a:xfrm>
            <a:off x="838198" y="845575"/>
            <a:ext cx="10594031" cy="5368412"/>
          </a:xfrm>
        </p:spPr>
        <p:txBody>
          <a:bodyPr>
            <a:normAutofit/>
          </a:bodyPr>
          <a:lstStyle/>
          <a:p>
            <a:pPr>
              <a:lnSpc>
                <a:spcPct val="150000"/>
              </a:lnSpc>
              <a:buFont typeface="Wingdings" panose="05000000000000000000" pitchFamily="2" charset="2"/>
              <a:buChar char="Ø"/>
            </a:pPr>
            <a:r>
              <a:rPr lang="zh-CN" altLang="en-US" b="1" smtClean="0"/>
              <a:t>学习准则</a:t>
            </a:r>
            <a:r>
              <a:rPr lang="en-US" altLang="zh-CN" b="1" smtClean="0"/>
              <a:t>3</a:t>
            </a:r>
            <a:r>
              <a:rPr lang="zh-CN" altLang="en-US"/>
              <a:t>：最大似然估计（</a:t>
            </a:r>
            <a:r>
              <a:rPr lang="en-US" altLang="zh-CN"/>
              <a:t>Maximum Likelihood Estimate</a:t>
            </a:r>
            <a:r>
              <a:rPr lang="zh-CN" altLang="en-US"/>
              <a:t>，</a:t>
            </a:r>
            <a:r>
              <a:rPr lang="en-US" altLang="zh-CN"/>
              <a:t>MLE</a:t>
            </a:r>
            <a:r>
              <a:rPr lang="zh-CN" altLang="en-US" smtClean="0"/>
              <a:t>）</a:t>
            </a:r>
            <a:endParaRPr lang="en-US" altLang="zh-CN" b="1" smtClean="0"/>
          </a:p>
          <a:p>
            <a:pPr lvl="1">
              <a:lnSpc>
                <a:spcPct val="100000"/>
              </a:lnSpc>
              <a:buFont typeface="Wingdings" panose="05000000000000000000" pitchFamily="2" charset="2"/>
              <a:buChar char="Ø"/>
            </a:pPr>
            <a:r>
              <a:rPr lang="zh-CN" altLang="en-US" b="1" smtClean="0"/>
              <a:t>假定标签 </a:t>
            </a:r>
            <a:r>
              <a:rPr lang="zh-CN" altLang="en-US" b="1"/>
              <a:t>𝑦 为一个随机变量                                                    ，则𝑦 服从均值为𝒘</a:t>
            </a:r>
            <a:r>
              <a:rPr lang="en-US" altLang="zh-CN" b="1" baseline="30000"/>
              <a:t>T</a:t>
            </a:r>
            <a:r>
              <a:rPr lang="zh-CN" altLang="en-US" b="1"/>
              <a:t>𝒙、 方差为 𝜎</a:t>
            </a:r>
            <a:r>
              <a:rPr lang="en-US" altLang="zh-CN" b="1" baseline="30000" smtClean="0"/>
              <a:t>2 </a:t>
            </a:r>
            <a:r>
              <a:rPr lang="zh-CN" altLang="en-US" b="1" smtClean="0"/>
              <a:t>的高斯分布</a:t>
            </a: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r>
              <a:rPr lang="zh-CN" altLang="en-US" b="1"/>
              <a:t>参数𝒘在训练集𝒟 上的似然函数</a:t>
            </a:r>
            <a:r>
              <a:rPr lang="zh-CN" altLang="en-US" b="1" smtClean="0"/>
              <a:t>（</a:t>
            </a:r>
            <a:r>
              <a:rPr lang="en-US" altLang="zh-CN" b="1" smtClean="0"/>
              <a:t>Likelihood</a:t>
            </a:r>
            <a:r>
              <a:rPr lang="zh-CN" altLang="en-US" b="1" smtClean="0"/>
              <a:t>：获得样本数据的概率）为</a:t>
            </a:r>
            <a:r>
              <a:rPr lang="zh-CN" altLang="en-US"/>
              <a:t/>
            </a:r>
            <a:br>
              <a:rPr lang="zh-CN" altLang="en-US"/>
            </a:br>
            <a:endParaRPr lang="en-US" altLang="zh-CN" b="1" smtClean="0"/>
          </a:p>
        </p:txBody>
      </p:sp>
      <p:grpSp>
        <p:nvGrpSpPr>
          <p:cNvPr id="7" name="组合 6"/>
          <p:cNvGrpSpPr/>
          <p:nvPr/>
        </p:nvGrpSpPr>
        <p:grpSpPr>
          <a:xfrm>
            <a:off x="4704028" y="1434979"/>
            <a:ext cx="3875349" cy="476274"/>
            <a:chOff x="5207188" y="1531561"/>
            <a:chExt cx="3875349" cy="476274"/>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188" y="1531561"/>
              <a:ext cx="2286117" cy="47627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108" y="1531561"/>
              <a:ext cx="1530429" cy="444523"/>
            </a:xfrm>
            <a:prstGeom prst="rect">
              <a:avLst/>
            </a:prstGeom>
          </p:spPr>
        </p:pic>
      </p:gr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6506" y="2274811"/>
            <a:ext cx="5225941" cy="129979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6506" y="3945031"/>
            <a:ext cx="4562211" cy="1901364"/>
          </a:xfrm>
          <a:prstGeom prst="rect">
            <a:avLst/>
          </a:prstGeom>
        </p:spPr>
      </p:pic>
      <p:pic>
        <p:nvPicPr>
          <p:cNvPr id="15" name="图片 14">
            <a:extLst>
              <a:ext uri="{FF2B5EF4-FFF2-40B4-BE49-F238E27FC236}">
                <a16:creationId xmlns:a16="http://schemas.microsoft.com/office/drawing/2014/main" id="{43846430-DE21-4AFC-963B-29E2009227EF}"/>
              </a:ext>
            </a:extLst>
          </p:cNvPr>
          <p:cNvPicPr>
            <a:picLocks noChangeAspect="1"/>
          </p:cNvPicPr>
          <p:nvPr/>
        </p:nvPicPr>
        <p:blipFill>
          <a:blip r:embed="rId6"/>
          <a:stretch>
            <a:fillRect/>
          </a:stretch>
        </p:blipFill>
        <p:spPr>
          <a:xfrm>
            <a:off x="7035489" y="3958298"/>
            <a:ext cx="4026088" cy="2490185"/>
          </a:xfrm>
          <a:prstGeom prst="rect">
            <a:avLst/>
          </a:prstGeom>
        </p:spPr>
      </p:pic>
    </p:spTree>
    <p:extLst>
      <p:ext uri="{BB962C8B-B14F-4D97-AF65-F5344CB8AC3E}">
        <p14:creationId xmlns:p14="http://schemas.microsoft.com/office/powerpoint/2010/main" val="8460801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简单</a:t>
            </a:r>
            <a:r>
              <a:rPr lang="zh-CN" altLang="en-US" sz="3600"/>
              <a:t>示例</a:t>
            </a:r>
            <a:r>
              <a:rPr lang="en-US" altLang="zh-CN" sz="3600"/>
              <a:t>—</a:t>
            </a:r>
            <a:r>
              <a:rPr lang="zh-CN" altLang="en-US" sz="3600" smtClean="0"/>
              <a:t>线性回归</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23</a:t>
            </a:fld>
            <a:endParaRPr lang="zh-CN" altLang="en-US"/>
          </a:p>
        </p:txBody>
      </p:sp>
      <p:sp>
        <p:nvSpPr>
          <p:cNvPr id="6" name="内容占位符 2"/>
          <p:cNvSpPr>
            <a:spLocks noGrp="1"/>
          </p:cNvSpPr>
          <p:nvPr>
            <p:ph idx="1"/>
          </p:nvPr>
        </p:nvSpPr>
        <p:spPr>
          <a:xfrm>
            <a:off x="838198" y="845575"/>
            <a:ext cx="10594031" cy="5368412"/>
          </a:xfrm>
        </p:spPr>
        <p:txBody>
          <a:bodyPr>
            <a:normAutofit/>
          </a:bodyPr>
          <a:lstStyle/>
          <a:p>
            <a:pPr>
              <a:lnSpc>
                <a:spcPct val="150000"/>
              </a:lnSpc>
              <a:buFont typeface="Wingdings" panose="05000000000000000000" pitchFamily="2" charset="2"/>
              <a:buChar char="Ø"/>
            </a:pPr>
            <a:r>
              <a:rPr lang="zh-CN" altLang="en-US" b="1" smtClean="0"/>
              <a:t>学习准则</a:t>
            </a:r>
            <a:r>
              <a:rPr lang="en-US" altLang="zh-CN" b="1" smtClean="0"/>
              <a:t>3</a:t>
            </a:r>
            <a:r>
              <a:rPr lang="zh-CN" altLang="en-US"/>
              <a:t>：最大似然估计（</a:t>
            </a:r>
            <a:r>
              <a:rPr lang="en-US" altLang="zh-CN"/>
              <a:t>Maximum Likelihood Estimate</a:t>
            </a:r>
            <a:r>
              <a:rPr lang="zh-CN" altLang="en-US"/>
              <a:t>，</a:t>
            </a:r>
            <a:r>
              <a:rPr lang="en-US" altLang="zh-CN"/>
              <a:t>MLE</a:t>
            </a:r>
            <a:r>
              <a:rPr lang="zh-CN" altLang="en-US" smtClean="0"/>
              <a:t>）</a:t>
            </a:r>
            <a:endParaRPr lang="en-US" altLang="zh-CN" b="1" smtClean="0"/>
          </a:p>
          <a:p>
            <a:pPr lvl="1">
              <a:lnSpc>
                <a:spcPct val="100000"/>
              </a:lnSpc>
              <a:buFont typeface="Wingdings" panose="05000000000000000000" pitchFamily="2" charset="2"/>
              <a:buChar char="Ø"/>
            </a:pPr>
            <a:r>
              <a:rPr lang="zh-CN" altLang="en-US" b="1" smtClean="0"/>
              <a:t>最大似然估计是</a:t>
            </a:r>
            <a:r>
              <a:rPr lang="zh-CN" altLang="en-US" b="1"/>
              <a:t>指找到一</a:t>
            </a:r>
            <a:r>
              <a:rPr lang="zh-CN" altLang="en-US" b="1" smtClean="0"/>
              <a:t>组参数 </a:t>
            </a:r>
            <a:r>
              <a:rPr lang="zh-CN" altLang="en-US" b="1"/>
              <a:t>𝒘 使得似然函数 𝑝</a:t>
            </a:r>
            <a:r>
              <a:rPr lang="en-US" altLang="zh-CN" b="1"/>
              <a:t>(</a:t>
            </a:r>
            <a:r>
              <a:rPr lang="zh-CN" altLang="en-US" b="1"/>
              <a:t>𝒚</a:t>
            </a:r>
            <a:r>
              <a:rPr lang="en-US" altLang="zh-CN" b="1"/>
              <a:t>|</a:t>
            </a:r>
            <a:r>
              <a:rPr lang="zh-CN" altLang="en-US" b="1"/>
              <a:t>𝑿</a:t>
            </a:r>
            <a:r>
              <a:rPr lang="en-US" altLang="zh-CN" b="1"/>
              <a:t>; </a:t>
            </a:r>
            <a:r>
              <a:rPr lang="zh-CN" altLang="en-US" b="1"/>
              <a:t>𝒘</a:t>
            </a:r>
            <a:r>
              <a:rPr lang="en-US" altLang="zh-CN" b="1"/>
              <a:t>, </a:t>
            </a:r>
            <a:r>
              <a:rPr lang="zh-CN" altLang="en-US" b="1"/>
              <a:t>𝜎</a:t>
            </a:r>
            <a:r>
              <a:rPr lang="en-US" altLang="zh-CN" b="1"/>
              <a:t>) </a:t>
            </a:r>
            <a:r>
              <a:rPr lang="zh-CN" altLang="en-US" b="1" smtClean="0"/>
              <a:t>最大</a:t>
            </a:r>
            <a:endParaRPr lang="en-US" altLang="zh-CN" b="1" smtClean="0"/>
          </a:p>
          <a:p>
            <a:pPr lvl="1">
              <a:lnSpc>
                <a:spcPct val="100000"/>
              </a:lnSpc>
              <a:buFont typeface="Wingdings" panose="05000000000000000000" pitchFamily="2" charset="2"/>
              <a:buChar char="Ø"/>
            </a:pPr>
            <a:r>
              <a:rPr lang="zh-CN" altLang="en-US" b="1" smtClean="0"/>
              <a:t>等价</a:t>
            </a:r>
            <a:r>
              <a:rPr lang="zh-CN" altLang="en-US" b="1"/>
              <a:t>找到一组参数 𝒘 </a:t>
            </a:r>
            <a:r>
              <a:rPr lang="zh-CN" altLang="en-US" b="1" smtClean="0"/>
              <a:t>使得对数</a:t>
            </a:r>
            <a:r>
              <a:rPr lang="zh-CN" altLang="en-US" b="1"/>
              <a:t>似然函数（ </a:t>
            </a:r>
            <a:r>
              <a:rPr lang="en-US" altLang="zh-CN" b="1"/>
              <a:t>Log Likelihood</a:t>
            </a:r>
            <a:r>
              <a:rPr lang="zh-CN" altLang="en-US" b="1" smtClean="0"/>
              <a:t>）</a:t>
            </a:r>
            <a:r>
              <a:rPr lang="en-US" altLang="zh-CN" b="1"/>
              <a:t>log </a:t>
            </a:r>
            <a:r>
              <a:rPr lang="zh-CN" altLang="en-US" b="1"/>
              <a:t>𝑝</a:t>
            </a:r>
            <a:r>
              <a:rPr lang="en-US" altLang="zh-CN" b="1"/>
              <a:t>(</a:t>
            </a:r>
            <a:r>
              <a:rPr lang="zh-CN" altLang="en-US" b="1"/>
              <a:t>𝒚</a:t>
            </a:r>
            <a:r>
              <a:rPr lang="en-US" altLang="zh-CN" b="1"/>
              <a:t>|</a:t>
            </a:r>
            <a:r>
              <a:rPr lang="zh-CN" altLang="en-US" b="1"/>
              <a:t>𝑿</a:t>
            </a:r>
            <a:r>
              <a:rPr lang="en-US" altLang="zh-CN" b="1"/>
              <a:t>; </a:t>
            </a:r>
            <a:r>
              <a:rPr lang="zh-CN" altLang="en-US" b="1"/>
              <a:t>𝒘</a:t>
            </a:r>
            <a:r>
              <a:rPr lang="en-US" altLang="zh-CN" b="1"/>
              <a:t>, </a:t>
            </a:r>
            <a:r>
              <a:rPr lang="zh-CN" altLang="en-US" b="1"/>
              <a:t>𝜎</a:t>
            </a:r>
            <a:r>
              <a:rPr lang="en-US" altLang="zh-CN" b="1" smtClean="0"/>
              <a:t>)</a:t>
            </a:r>
            <a:r>
              <a:rPr lang="zh-CN" altLang="en-US" b="1" smtClean="0"/>
              <a:t>最大</a:t>
            </a: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r>
              <a:rPr lang="zh-CN" altLang="en-US" b="1" smtClean="0"/>
              <a:t>最大似然估计</a:t>
            </a:r>
            <a:r>
              <a:rPr lang="zh-CN" altLang="en-US" b="1"/>
              <a:t>的解和最小二乘法的解相同</a:t>
            </a:r>
            <a:endParaRPr lang="en-US" altLang="zh-CN" b="1"/>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839" y="2236706"/>
            <a:ext cx="5548192" cy="92378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996" y="3396655"/>
            <a:ext cx="2474135" cy="64564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428" y="4278457"/>
            <a:ext cx="2590038" cy="443184"/>
          </a:xfrm>
          <a:prstGeom prst="rect">
            <a:avLst/>
          </a:prstGeom>
        </p:spPr>
      </p:pic>
      <p:sp>
        <p:nvSpPr>
          <p:cNvPr id="13" name="下箭头 12"/>
          <p:cNvSpPr/>
          <p:nvPr/>
        </p:nvSpPr>
        <p:spPr>
          <a:xfrm>
            <a:off x="5597912" y="3323063"/>
            <a:ext cx="245327" cy="9054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0154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简单</a:t>
            </a:r>
            <a:r>
              <a:rPr lang="zh-CN" altLang="en-US" sz="3600"/>
              <a:t>示例</a:t>
            </a:r>
            <a:r>
              <a:rPr lang="en-US" altLang="zh-CN" sz="3600"/>
              <a:t>—</a:t>
            </a:r>
            <a:r>
              <a:rPr lang="zh-CN" altLang="en-US" sz="3600" smtClean="0"/>
              <a:t>线性回归</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24</a:t>
            </a:fld>
            <a:endParaRPr lang="zh-CN" altLang="en-US"/>
          </a:p>
        </p:txBody>
      </p:sp>
      <p:sp>
        <p:nvSpPr>
          <p:cNvPr id="6" name="内容占位符 2"/>
          <p:cNvSpPr>
            <a:spLocks noGrp="1"/>
          </p:cNvSpPr>
          <p:nvPr>
            <p:ph idx="1"/>
          </p:nvPr>
        </p:nvSpPr>
        <p:spPr>
          <a:xfrm>
            <a:off x="838198" y="845575"/>
            <a:ext cx="10594031" cy="5368412"/>
          </a:xfrm>
        </p:spPr>
        <p:txBody>
          <a:bodyPr>
            <a:normAutofit/>
          </a:bodyPr>
          <a:lstStyle/>
          <a:p>
            <a:pPr>
              <a:lnSpc>
                <a:spcPct val="150000"/>
              </a:lnSpc>
              <a:buFont typeface="Wingdings" panose="05000000000000000000" pitchFamily="2" charset="2"/>
              <a:buChar char="Ø"/>
            </a:pPr>
            <a:r>
              <a:rPr lang="zh-CN" altLang="en-US" b="1" smtClean="0"/>
              <a:t>学习准则</a:t>
            </a:r>
            <a:r>
              <a:rPr lang="en-US" altLang="zh-CN"/>
              <a:t>4</a:t>
            </a:r>
            <a:r>
              <a:rPr lang="zh-CN" altLang="en-US" smtClean="0"/>
              <a:t>：最大后验估计（</a:t>
            </a:r>
            <a:r>
              <a:rPr lang="en-US" altLang="zh-CN"/>
              <a:t>Maximum A Posteriori Estimation</a:t>
            </a:r>
            <a:r>
              <a:rPr lang="zh-CN" altLang="en-US"/>
              <a:t>， </a:t>
            </a:r>
            <a:r>
              <a:rPr lang="en-US" altLang="zh-CN"/>
              <a:t>MAP</a:t>
            </a:r>
            <a:r>
              <a:rPr lang="zh-CN" altLang="en-US" smtClean="0"/>
              <a:t>）</a:t>
            </a:r>
            <a:endParaRPr lang="en-US" altLang="zh-CN" b="1" smtClean="0"/>
          </a:p>
          <a:p>
            <a:pPr lvl="1">
              <a:lnSpc>
                <a:spcPct val="100000"/>
              </a:lnSpc>
              <a:buFont typeface="Wingdings" panose="05000000000000000000" pitchFamily="2" charset="2"/>
              <a:buChar char="Ø"/>
            </a:pPr>
            <a:r>
              <a:rPr lang="zh-CN" altLang="en-US" b="1"/>
              <a:t>假设参数𝒘为一个随机向量</a:t>
            </a:r>
            <a:r>
              <a:rPr lang="zh-CN" altLang="en-US" b="1" smtClean="0"/>
              <a:t>，并</a:t>
            </a:r>
            <a:r>
              <a:rPr lang="zh-CN" altLang="en-US" b="1"/>
              <a:t>服从一个先验分布𝑝</a:t>
            </a:r>
            <a:r>
              <a:rPr lang="en-US" altLang="zh-CN" b="1"/>
              <a:t>(</a:t>
            </a:r>
            <a:r>
              <a:rPr lang="zh-CN" altLang="en-US" b="1"/>
              <a:t>𝒘</a:t>
            </a:r>
            <a:r>
              <a:rPr lang="en-US" altLang="zh-CN" b="1"/>
              <a:t>; </a:t>
            </a:r>
            <a:r>
              <a:rPr lang="zh-CN" altLang="en-US" b="1"/>
              <a:t>𝜈</a:t>
            </a:r>
            <a:r>
              <a:rPr lang="en-US" altLang="zh-CN" b="1"/>
              <a:t>)</a:t>
            </a:r>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r>
              <a:rPr lang="zh-CN" altLang="en-US" b="1"/>
              <a:t>根据贝叶斯公式参数𝒘的后验分布（ </a:t>
            </a:r>
            <a:r>
              <a:rPr lang="en-US" altLang="zh-CN" b="1"/>
              <a:t>Posterior Distribution</a:t>
            </a:r>
            <a:r>
              <a:rPr lang="zh-CN" altLang="en-US" b="1" smtClean="0"/>
              <a:t>）为</a:t>
            </a:r>
            <a:r>
              <a:rPr lang="zh-CN" altLang="en-US"/>
              <a:t/>
            </a:r>
            <a:br>
              <a:rPr lang="zh-CN" altLang="en-US"/>
            </a:br>
            <a:endParaRPr lang="en-US" altLang="zh-CN" b="1" smtClean="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420" y="2016392"/>
            <a:ext cx="2850152" cy="378890"/>
          </a:xfrm>
          <a:prstGeom prst="rect">
            <a:avLst/>
          </a:prstGeom>
        </p:spPr>
      </p:pic>
      <p:grpSp>
        <p:nvGrpSpPr>
          <p:cNvPr id="12" name="组合 11"/>
          <p:cNvGrpSpPr/>
          <p:nvPr/>
        </p:nvGrpSpPr>
        <p:grpSpPr>
          <a:xfrm>
            <a:off x="3265498" y="2999623"/>
            <a:ext cx="4587996" cy="2020984"/>
            <a:chOff x="3191095" y="2986241"/>
            <a:chExt cx="4587996" cy="2020984"/>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095" y="2986241"/>
              <a:ext cx="4587996" cy="1317946"/>
            </a:xfrm>
            <a:prstGeom prst="rect">
              <a:avLst/>
            </a:prstGeom>
          </p:spPr>
        </p:pic>
        <p:sp>
          <p:nvSpPr>
            <p:cNvPr id="13" name="矩形 12">
              <a:extLst>
                <a:ext uri="{FF2B5EF4-FFF2-40B4-BE49-F238E27FC236}">
                  <a16:creationId xmlns:a16="http://schemas.microsoft.com/office/drawing/2014/main" id="{25EEB446-E898-4477-BDF9-C13FE80993DF}"/>
                </a:ext>
              </a:extLst>
            </p:cNvPr>
            <p:cNvSpPr/>
            <p:nvPr/>
          </p:nvSpPr>
          <p:spPr>
            <a:xfrm>
              <a:off x="5311236" y="4360894"/>
              <a:ext cx="1336841" cy="646331"/>
            </a:xfrm>
            <a:prstGeom prst="rect">
              <a:avLst/>
            </a:prstGeom>
          </p:spPr>
          <p:txBody>
            <a:bodyPr wrap="non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sym typeface="Symbol" panose="05050102010706020507" pitchFamily="18" charset="2"/>
                </a:rPr>
                <a:t>似然</a:t>
              </a:r>
              <a:endParaRPr lang="en-GB" altLang="zh-CN" b="1" dirty="0">
                <a:solidFill>
                  <a:srgbClr val="C00000"/>
                </a:solidFill>
                <a:latin typeface="微软雅黑" panose="020B0503020204020204" pitchFamily="34" charset="-122"/>
                <a:ea typeface="微软雅黑" panose="020B0503020204020204" pitchFamily="34" charset="-122"/>
                <a:sym typeface="Symbol" panose="05050102010706020507" pitchFamily="18" charset="2"/>
              </a:endParaRPr>
            </a:p>
            <a:p>
              <a:pPr algn="ctr"/>
              <a:r>
                <a:rPr lang="en-GB" altLang="zh-CN" b="1" dirty="0">
                  <a:solidFill>
                    <a:srgbClr val="C00000"/>
                  </a:solidFill>
                  <a:latin typeface="微软雅黑" panose="020B0503020204020204" pitchFamily="34" charset="-122"/>
                  <a:ea typeface="微软雅黑" panose="020B0503020204020204" pitchFamily="34" charset="-122"/>
                  <a:sym typeface="Symbol" panose="05050102010706020507" pitchFamily="18" charset="2"/>
                </a:rPr>
                <a:t>likelihood</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11BB01A8-3D66-42A5-9AE1-091E529C088C}"/>
                </a:ext>
              </a:extLst>
            </p:cNvPr>
            <p:cNvSpPr/>
            <p:nvPr/>
          </p:nvSpPr>
          <p:spPr>
            <a:xfrm>
              <a:off x="6929686" y="4360892"/>
              <a:ext cx="756105" cy="646331"/>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sym typeface="Symbol" panose="05050102010706020507" pitchFamily="18" charset="2"/>
                </a:rPr>
                <a:t>先验</a:t>
              </a:r>
              <a:endParaRPr lang="en-GB" altLang="zh-CN" b="1" dirty="0">
                <a:latin typeface="微软雅黑" panose="020B0503020204020204" pitchFamily="34" charset="-122"/>
                <a:ea typeface="微软雅黑" panose="020B0503020204020204" pitchFamily="34" charset="-122"/>
                <a:sym typeface="Symbol" panose="05050102010706020507" pitchFamily="18" charset="2"/>
              </a:endParaRPr>
            </a:p>
            <a:p>
              <a:pPr algn="ctr"/>
              <a:r>
                <a:rPr lang="en-GB" altLang="zh-CN" b="1" dirty="0">
                  <a:latin typeface="微软雅黑" panose="020B0503020204020204" pitchFamily="34" charset="-122"/>
                  <a:ea typeface="微软雅黑" panose="020B0503020204020204" pitchFamily="34" charset="-122"/>
                  <a:sym typeface="Symbol" panose="05050102010706020507" pitchFamily="18" charset="2"/>
                </a:rPr>
                <a:t>prior</a:t>
              </a:r>
              <a:endParaRPr lang="zh-CN" altLang="en-US"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42EF5C98-7868-4C20-8C6B-7E34B13CACB6}"/>
                </a:ext>
              </a:extLst>
            </p:cNvPr>
            <p:cNvSpPr/>
            <p:nvPr/>
          </p:nvSpPr>
          <p:spPr>
            <a:xfrm>
              <a:off x="3379481" y="4360893"/>
              <a:ext cx="1252010" cy="646331"/>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后验</a:t>
              </a:r>
              <a:endParaRPr lang="en-GB" altLang="zh-CN" b="1" dirty="0">
                <a:latin typeface="微软雅黑" panose="020B0503020204020204" pitchFamily="34" charset="-122"/>
                <a:ea typeface="微软雅黑" panose="020B0503020204020204" pitchFamily="34" charset="-122"/>
              </a:endParaRPr>
            </a:p>
            <a:p>
              <a:pPr algn="ctr"/>
              <a:r>
                <a:rPr lang="en-GB" altLang="zh-CN" b="1" dirty="0">
                  <a:latin typeface="微软雅黑" panose="020B0503020204020204" pitchFamily="34" charset="-122"/>
                  <a:ea typeface="微软雅黑" panose="020B0503020204020204" pitchFamily="34" charset="-122"/>
                </a:rPr>
                <a:t>posterior</a:t>
              </a:r>
              <a:endParaRPr lang="zh-CN" altLang="en-US" b="1" dirty="0">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8610600" y="3250664"/>
            <a:ext cx="2270102" cy="369332"/>
          </a:xfrm>
          <a:prstGeom prst="rect">
            <a:avLst/>
          </a:prstGeom>
          <a:noFill/>
        </p:spPr>
        <p:txBody>
          <a:bodyPr wrap="square" rtlCol="0">
            <a:spAutoFit/>
          </a:bodyPr>
          <a:lstStyle/>
          <a:p>
            <a:r>
              <a:rPr lang="zh-CN" altLang="en-US" b="1" smtClean="0">
                <a:solidFill>
                  <a:srgbClr val="C00000"/>
                </a:solidFill>
                <a:latin typeface="微软雅黑" panose="020B0503020204020204" pitchFamily="34" charset="-122"/>
                <a:ea typeface="微软雅黑" panose="020B0503020204020204" pitchFamily="34" charset="-122"/>
              </a:rPr>
              <a:t>（贝叶斯公式）</a:t>
            </a:r>
            <a:endParaRPr lang="zh-CN" altLang="en-US" b="1">
              <a:solidFill>
                <a:srgbClr val="C00000"/>
              </a:solidFill>
              <a:latin typeface="微软雅黑" panose="020B0503020204020204" pitchFamily="34" charset="-122"/>
              <a:ea typeface="微软雅黑" panose="020B0503020204020204" pitchFamily="34" charset="-122"/>
            </a:endParaRPr>
          </a:p>
        </p:txBody>
      </p:sp>
      <p:cxnSp>
        <p:nvCxnSpPr>
          <p:cNvPr id="4" name="直接箭头连接符 3"/>
          <p:cNvCxnSpPr>
            <a:stCxn id="18" idx="1"/>
          </p:cNvCxnSpPr>
          <p:nvPr/>
        </p:nvCxnSpPr>
        <p:spPr>
          <a:xfrm flipH="1">
            <a:off x="8145262" y="3435330"/>
            <a:ext cx="465338" cy="3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492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简单</a:t>
            </a:r>
            <a:r>
              <a:rPr lang="zh-CN" altLang="en-US" sz="3600"/>
              <a:t>示例</a:t>
            </a:r>
            <a:r>
              <a:rPr lang="en-US" altLang="zh-CN" sz="3600"/>
              <a:t>—</a:t>
            </a:r>
            <a:r>
              <a:rPr lang="zh-CN" altLang="en-US" sz="3600" smtClean="0"/>
              <a:t>线性回归</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25</a:t>
            </a:fld>
            <a:endParaRPr lang="zh-CN" altLang="en-US"/>
          </a:p>
        </p:txBody>
      </p:sp>
      <p:sp>
        <p:nvSpPr>
          <p:cNvPr id="6" name="内容占位符 2"/>
          <p:cNvSpPr>
            <a:spLocks noGrp="1"/>
          </p:cNvSpPr>
          <p:nvPr>
            <p:ph idx="1"/>
          </p:nvPr>
        </p:nvSpPr>
        <p:spPr>
          <a:xfrm>
            <a:off x="838198" y="845574"/>
            <a:ext cx="10594031" cy="5626593"/>
          </a:xfrm>
        </p:spPr>
        <p:txBody>
          <a:bodyPr>
            <a:normAutofit/>
          </a:bodyPr>
          <a:lstStyle/>
          <a:p>
            <a:pPr>
              <a:lnSpc>
                <a:spcPct val="150000"/>
              </a:lnSpc>
              <a:buFont typeface="Wingdings" panose="05000000000000000000" pitchFamily="2" charset="2"/>
              <a:buChar char="Ø"/>
            </a:pPr>
            <a:r>
              <a:rPr lang="zh-CN" altLang="en-US" b="1" smtClean="0"/>
              <a:t>学习准则</a:t>
            </a:r>
            <a:r>
              <a:rPr lang="en-US" altLang="zh-CN"/>
              <a:t>4</a:t>
            </a:r>
            <a:r>
              <a:rPr lang="zh-CN" altLang="en-US" smtClean="0"/>
              <a:t>：最大后验估计（</a:t>
            </a:r>
            <a:r>
              <a:rPr lang="en-US" altLang="zh-CN"/>
              <a:t>Maximum A Posteriori Estimation</a:t>
            </a:r>
            <a:r>
              <a:rPr lang="zh-CN" altLang="en-US"/>
              <a:t>， </a:t>
            </a:r>
            <a:r>
              <a:rPr lang="en-US" altLang="zh-CN"/>
              <a:t>MAP</a:t>
            </a:r>
            <a:r>
              <a:rPr lang="zh-CN" altLang="en-US" smtClean="0"/>
              <a:t>）</a:t>
            </a:r>
            <a:endParaRPr lang="en-US" altLang="zh-CN" b="1" smtClean="0"/>
          </a:p>
          <a:p>
            <a:pPr lvl="1">
              <a:lnSpc>
                <a:spcPct val="100000"/>
              </a:lnSpc>
              <a:buFont typeface="Wingdings" panose="05000000000000000000" pitchFamily="2" charset="2"/>
              <a:buChar char="Ø"/>
            </a:pPr>
            <a:r>
              <a:rPr lang="zh-CN" altLang="en-US" b="1"/>
              <a:t>最大</a:t>
            </a:r>
            <a:r>
              <a:rPr lang="zh-CN" altLang="en-US" b="1" smtClean="0"/>
              <a:t>后验估计是指寻找最</a:t>
            </a:r>
            <a:r>
              <a:rPr lang="zh-CN" altLang="en-US" b="1"/>
              <a:t>优</a:t>
            </a:r>
            <a:r>
              <a:rPr lang="zh-CN" altLang="en-US" b="1" smtClean="0"/>
              <a:t>参数𝒘使得后验分布𝑝</a:t>
            </a:r>
            <a:r>
              <a:rPr lang="en-US" altLang="zh-CN" b="1"/>
              <a:t>(</a:t>
            </a:r>
            <a:r>
              <a:rPr lang="zh-CN" altLang="en-US" b="1"/>
              <a:t>𝒘</a:t>
            </a:r>
            <a:r>
              <a:rPr lang="en-US" altLang="zh-CN" b="1"/>
              <a:t>|</a:t>
            </a:r>
            <a:r>
              <a:rPr lang="zh-CN" altLang="en-US" b="1"/>
              <a:t>𝑿</a:t>
            </a:r>
            <a:r>
              <a:rPr lang="en-US" altLang="zh-CN" b="1"/>
              <a:t>, </a:t>
            </a:r>
            <a:r>
              <a:rPr lang="zh-CN" altLang="en-US" b="1"/>
              <a:t>𝒚</a:t>
            </a:r>
            <a:r>
              <a:rPr lang="en-US" altLang="zh-CN" b="1"/>
              <a:t>; </a:t>
            </a:r>
            <a:r>
              <a:rPr lang="zh-CN" altLang="en-US" b="1"/>
              <a:t>𝜈</a:t>
            </a:r>
            <a:r>
              <a:rPr lang="en-US" altLang="zh-CN" b="1"/>
              <a:t>, </a:t>
            </a:r>
            <a:r>
              <a:rPr lang="zh-CN" altLang="en-US" b="1"/>
              <a:t>𝜎</a:t>
            </a:r>
            <a:r>
              <a:rPr lang="en-US" altLang="zh-CN" b="1" smtClean="0"/>
              <a:t>)</a:t>
            </a:r>
            <a:r>
              <a:rPr lang="zh-CN" altLang="en-US" b="1" smtClean="0"/>
              <a:t>概率密度具有最大值</a:t>
            </a: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r>
              <a:rPr lang="zh-CN" altLang="en-US" b="1"/>
              <a:t>等价于寻找最优参数𝒘</a:t>
            </a:r>
            <a:r>
              <a:rPr lang="zh-CN" altLang="en-US" b="1" smtClean="0"/>
              <a:t>使得对数后验分布</a:t>
            </a:r>
            <a:r>
              <a:rPr lang="zh-CN" altLang="en-US" b="1"/>
              <a:t>𝑝</a:t>
            </a:r>
            <a:r>
              <a:rPr lang="en-US" altLang="zh-CN" b="1"/>
              <a:t>(</a:t>
            </a:r>
            <a:r>
              <a:rPr lang="zh-CN" altLang="en-US" b="1"/>
              <a:t>𝒘</a:t>
            </a:r>
            <a:r>
              <a:rPr lang="en-US" altLang="zh-CN" b="1"/>
              <a:t>|</a:t>
            </a:r>
            <a:r>
              <a:rPr lang="zh-CN" altLang="en-US" b="1"/>
              <a:t>𝑿</a:t>
            </a:r>
            <a:r>
              <a:rPr lang="en-US" altLang="zh-CN" b="1"/>
              <a:t>, </a:t>
            </a:r>
            <a:r>
              <a:rPr lang="zh-CN" altLang="en-US" b="1"/>
              <a:t>𝒚</a:t>
            </a:r>
            <a:r>
              <a:rPr lang="en-US" altLang="zh-CN" b="1"/>
              <a:t>; </a:t>
            </a:r>
            <a:r>
              <a:rPr lang="zh-CN" altLang="en-US" b="1"/>
              <a:t>𝜈</a:t>
            </a:r>
            <a:r>
              <a:rPr lang="en-US" altLang="zh-CN" b="1"/>
              <a:t>, </a:t>
            </a:r>
            <a:r>
              <a:rPr lang="zh-CN" altLang="en-US" b="1"/>
              <a:t>𝜎</a:t>
            </a:r>
            <a:r>
              <a:rPr lang="en-US" altLang="zh-CN" b="1"/>
              <a:t>)</a:t>
            </a:r>
            <a:r>
              <a:rPr lang="zh-CN" altLang="en-US" b="1"/>
              <a:t>概率密度具有最大</a:t>
            </a:r>
            <a:r>
              <a:rPr lang="zh-CN" altLang="en-US" b="1" smtClean="0"/>
              <a:t>值</a:t>
            </a: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endParaRPr lang="en-US" altLang="zh-CN" b="1" smtClean="0"/>
          </a:p>
          <a:p>
            <a:pPr lvl="1">
              <a:lnSpc>
                <a:spcPct val="100000"/>
              </a:lnSpc>
              <a:buFont typeface="Wingdings" panose="05000000000000000000" pitchFamily="2" charset="2"/>
              <a:buChar char="Ø"/>
            </a:pPr>
            <a:endParaRPr lang="en-US" altLang="zh-CN" b="1"/>
          </a:p>
          <a:p>
            <a:pPr lvl="1">
              <a:lnSpc>
                <a:spcPct val="100000"/>
              </a:lnSpc>
              <a:buFont typeface="Wingdings" panose="05000000000000000000" pitchFamily="2" charset="2"/>
              <a:buChar char="Ø"/>
            </a:pPr>
            <a:r>
              <a:rPr lang="zh-CN" altLang="en-US" b="1"/>
              <a:t>最大后验概率等价于平方损失的结构风险最小化</a:t>
            </a:r>
            <a:r>
              <a:rPr lang="zh-CN" altLang="en-US" b="1" smtClean="0"/>
              <a:t>，其</a:t>
            </a:r>
            <a:r>
              <a:rPr lang="zh-CN" altLang="en-US" b="1"/>
              <a:t>中正则化</a:t>
            </a:r>
            <a:r>
              <a:rPr lang="zh-CN" altLang="en-US" b="1" smtClean="0"/>
              <a:t>系数𝜆 </a:t>
            </a:r>
            <a:r>
              <a:rPr lang="en-US" altLang="zh-CN" b="1"/>
              <a:t>= </a:t>
            </a:r>
            <a:r>
              <a:rPr lang="zh-CN" altLang="en-US" b="1"/>
              <a:t>𝜎</a:t>
            </a:r>
            <a:r>
              <a:rPr lang="en-US" altLang="zh-CN" b="1" baseline="30000"/>
              <a:t>2</a:t>
            </a:r>
            <a:r>
              <a:rPr lang="en-US" altLang="zh-CN" b="1"/>
              <a:t>/</a:t>
            </a:r>
            <a:r>
              <a:rPr lang="zh-CN" altLang="en-US" b="1"/>
              <a:t>𝜈</a:t>
            </a:r>
            <a:r>
              <a:rPr lang="en-US" altLang="zh-CN" b="1" baseline="30000"/>
              <a:t>2</a:t>
            </a:r>
            <a:endParaRPr lang="zh-CN" altLang="en-US" b="1" baseline="30000"/>
          </a:p>
          <a:p>
            <a:pPr lvl="1">
              <a:lnSpc>
                <a:spcPct val="100000"/>
              </a:lnSpc>
              <a:buFont typeface="Wingdings" panose="05000000000000000000" pitchFamily="2" charset="2"/>
              <a:buChar char="Ø"/>
            </a:pPr>
            <a:endParaRPr lang="en-US" altLang="zh-CN" b="1"/>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680" y="3484611"/>
            <a:ext cx="7218968" cy="212668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886" y="2048114"/>
            <a:ext cx="4744412" cy="669666"/>
          </a:xfrm>
          <a:prstGeom prst="rect">
            <a:avLst/>
          </a:prstGeom>
        </p:spPr>
      </p:pic>
    </p:spTree>
    <p:extLst>
      <p:ext uri="{BB962C8B-B14F-4D97-AF65-F5344CB8AC3E}">
        <p14:creationId xmlns:p14="http://schemas.microsoft.com/office/powerpoint/2010/main" val="616541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简单</a:t>
            </a:r>
            <a:r>
              <a:rPr lang="zh-CN" altLang="en-US" sz="3600"/>
              <a:t>示例</a:t>
            </a:r>
            <a:r>
              <a:rPr lang="en-US" altLang="zh-CN" sz="3600"/>
              <a:t>—</a:t>
            </a:r>
            <a:r>
              <a:rPr lang="zh-CN" altLang="en-US" sz="3600" smtClean="0"/>
              <a:t>线性回归</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26</a:t>
            </a:fld>
            <a:endParaRPr lang="zh-CN" altLang="en-US"/>
          </a:p>
        </p:txBody>
      </p:sp>
      <p:sp>
        <p:nvSpPr>
          <p:cNvPr id="6" name="内容占位符 2"/>
          <p:cNvSpPr>
            <a:spLocks noGrp="1"/>
          </p:cNvSpPr>
          <p:nvPr>
            <p:ph idx="1"/>
          </p:nvPr>
        </p:nvSpPr>
        <p:spPr>
          <a:xfrm>
            <a:off x="838198" y="845574"/>
            <a:ext cx="10594031" cy="5626593"/>
          </a:xfrm>
        </p:spPr>
        <p:txBody>
          <a:bodyPr>
            <a:normAutofit/>
          </a:bodyPr>
          <a:lstStyle/>
          <a:p>
            <a:pPr>
              <a:lnSpc>
                <a:spcPct val="150000"/>
              </a:lnSpc>
              <a:buFont typeface="Wingdings" panose="05000000000000000000" pitchFamily="2" charset="2"/>
              <a:buChar char="Ø"/>
            </a:pPr>
            <a:r>
              <a:rPr lang="zh-CN" altLang="en-US" b="1" smtClean="0"/>
              <a:t>总结</a:t>
            </a:r>
            <a:endParaRPr lang="en-US" altLang="zh-CN" b="1"/>
          </a:p>
        </p:txBody>
      </p:sp>
      <p:graphicFrame>
        <p:nvGraphicFramePr>
          <p:cNvPr id="10" name="表格 9">
            <a:extLst>
              <a:ext uri="{FF2B5EF4-FFF2-40B4-BE49-F238E27FC236}">
                <a16:creationId xmlns:a16="http://schemas.microsoft.com/office/drawing/2014/main" id="{5E7D4335-D978-4CDF-A666-F6CFC565B302}"/>
              </a:ext>
            </a:extLst>
          </p:cNvPr>
          <p:cNvGraphicFramePr>
            <a:graphicFrameLocks noGrp="1"/>
          </p:cNvGraphicFramePr>
          <p:nvPr>
            <p:extLst>
              <p:ext uri="{D42A27DB-BD31-4B8C-83A1-F6EECF244321}">
                <p14:modId xmlns:p14="http://schemas.microsoft.com/office/powerpoint/2010/main" val="4177653996"/>
              </p:ext>
            </p:extLst>
          </p:nvPr>
        </p:nvGraphicFramePr>
        <p:xfrm>
          <a:off x="838199" y="1901291"/>
          <a:ext cx="10469138" cy="1615440"/>
        </p:xfrm>
        <a:graphic>
          <a:graphicData uri="http://schemas.openxmlformats.org/drawingml/2006/table">
            <a:tbl>
              <a:tblPr firstRow="1" bandRow="1">
                <a:tableStyleId>{5C22544A-7EE6-4342-B048-85BDC9FD1C3A}</a:tableStyleId>
              </a:tblPr>
              <a:tblGrid>
                <a:gridCol w="2315366">
                  <a:extLst>
                    <a:ext uri="{9D8B030D-6E8A-4147-A177-3AD203B41FA5}">
                      <a16:colId xmlns:a16="http://schemas.microsoft.com/office/drawing/2014/main" val="4005463710"/>
                    </a:ext>
                  </a:extLst>
                </a:gridCol>
                <a:gridCol w="4076886">
                  <a:extLst>
                    <a:ext uri="{9D8B030D-6E8A-4147-A177-3AD203B41FA5}">
                      <a16:colId xmlns:a16="http://schemas.microsoft.com/office/drawing/2014/main" val="111326869"/>
                    </a:ext>
                  </a:extLst>
                </a:gridCol>
                <a:gridCol w="4076886">
                  <a:extLst>
                    <a:ext uri="{9D8B030D-6E8A-4147-A177-3AD203B41FA5}">
                      <a16:colId xmlns:a16="http://schemas.microsoft.com/office/drawing/2014/main" val="3585889453"/>
                    </a:ext>
                  </a:extLst>
                </a:gridCol>
              </a:tblGrid>
              <a:tr h="370840">
                <a:tc>
                  <a:txBody>
                    <a:bodyPr/>
                    <a:lstStyle/>
                    <a:p>
                      <a:pPr algn="ctr"/>
                      <a:endParaRPr lang="zh-CN" altLang="en-US" sz="3200" b="1" dirty="0">
                        <a:latin typeface="微软雅黑" panose="020B0503020204020204" pitchFamily="34" charset="-122"/>
                        <a:ea typeface="微软雅黑" panose="020B0503020204020204" pitchFamily="34" charset="-122"/>
                      </a:endParaRPr>
                    </a:p>
                  </a:txBody>
                  <a:tcPr/>
                </a:tc>
                <a:tc>
                  <a:txBody>
                    <a:bodyPr/>
                    <a:lstStyle/>
                    <a:p>
                      <a:pPr algn="ctr"/>
                      <a:r>
                        <a:rPr lang="zh-CN" altLang="en-US" sz="3200" b="1" dirty="0">
                          <a:latin typeface="微软雅黑" panose="020B0503020204020204" pitchFamily="34" charset="-122"/>
                          <a:ea typeface="微软雅黑" panose="020B0503020204020204" pitchFamily="34" charset="-122"/>
                        </a:rPr>
                        <a:t>无先验</a:t>
                      </a:r>
                    </a:p>
                  </a:txBody>
                  <a:tcPr/>
                </a:tc>
                <a:tc>
                  <a:txBody>
                    <a:bodyPr/>
                    <a:lstStyle/>
                    <a:p>
                      <a:pPr algn="ctr"/>
                      <a:r>
                        <a:rPr lang="zh-CN" altLang="en-US" sz="3200" b="1" dirty="0">
                          <a:latin typeface="微软雅黑" panose="020B0503020204020204" pitchFamily="34" charset="-122"/>
                          <a:ea typeface="微软雅黑" panose="020B0503020204020204" pitchFamily="34" charset="-122"/>
                        </a:rPr>
                        <a:t>引入先验</a:t>
                      </a:r>
                    </a:p>
                  </a:txBody>
                  <a:tcPr/>
                </a:tc>
                <a:extLst>
                  <a:ext uri="{0D108BD9-81ED-4DB2-BD59-A6C34878D82A}">
                    <a16:rowId xmlns:a16="http://schemas.microsoft.com/office/drawing/2014/main" val="4258838540"/>
                  </a:ext>
                </a:extLst>
              </a:tr>
              <a:tr h="370840">
                <a:tc>
                  <a:txBody>
                    <a:bodyPr/>
                    <a:lstStyle/>
                    <a:p>
                      <a:pPr algn="ctr"/>
                      <a:r>
                        <a:rPr lang="zh-CN" altLang="en-US" sz="2800" b="1" dirty="0">
                          <a:latin typeface="微软雅黑" panose="020B0503020204020204" pitchFamily="34" charset="-122"/>
                          <a:ea typeface="微软雅黑" panose="020B0503020204020204" pitchFamily="34" charset="-122"/>
                        </a:rPr>
                        <a:t>平方误差</a:t>
                      </a:r>
                    </a:p>
                  </a:txBody>
                  <a:tcPr/>
                </a:tc>
                <a:tc>
                  <a:txBody>
                    <a:bodyPr/>
                    <a:lstStyle/>
                    <a:p>
                      <a:pPr algn="ctr"/>
                      <a:r>
                        <a:rPr lang="zh-CN" altLang="en-US" sz="2800" b="1" smtClean="0">
                          <a:latin typeface="微软雅黑" panose="020B0503020204020204" pitchFamily="34" charset="-122"/>
                          <a:ea typeface="微软雅黑" panose="020B0503020204020204" pitchFamily="34" charset="-122"/>
                        </a:rPr>
                        <a:t>经验风险最小</a:t>
                      </a:r>
                      <a:r>
                        <a:rPr lang="zh-CN" altLang="en-US" sz="2800" b="1" dirty="0">
                          <a:latin typeface="微软雅黑" panose="020B0503020204020204" pitchFamily="34" charset="-122"/>
                          <a:ea typeface="微软雅黑" panose="020B0503020204020204" pitchFamily="34" charset="-122"/>
                        </a:rPr>
                        <a:t>化</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a:latin typeface="微软雅黑" panose="020B0503020204020204" pitchFamily="34" charset="-122"/>
                          <a:ea typeface="微软雅黑" panose="020B0503020204020204" pitchFamily="34" charset="-122"/>
                        </a:rPr>
                        <a:t>结构</a:t>
                      </a:r>
                      <a:r>
                        <a:rPr lang="zh-CN" altLang="en-US" sz="2800" b="1" smtClean="0">
                          <a:latin typeface="微软雅黑" panose="020B0503020204020204" pitchFamily="34" charset="-122"/>
                          <a:ea typeface="微软雅黑" panose="020B0503020204020204" pitchFamily="34" charset="-122"/>
                        </a:rPr>
                        <a:t>风险最小</a:t>
                      </a:r>
                      <a:r>
                        <a:rPr lang="zh-CN" altLang="en-US" sz="2800" b="1" dirty="0">
                          <a:latin typeface="微软雅黑" panose="020B0503020204020204" pitchFamily="34" charset="-122"/>
                          <a:ea typeface="微软雅黑" panose="020B0503020204020204" pitchFamily="34" charset="-122"/>
                        </a:rPr>
                        <a:t>化</a:t>
                      </a:r>
                    </a:p>
                  </a:txBody>
                  <a:tcPr/>
                </a:tc>
                <a:extLst>
                  <a:ext uri="{0D108BD9-81ED-4DB2-BD59-A6C34878D82A}">
                    <a16:rowId xmlns:a16="http://schemas.microsoft.com/office/drawing/2014/main" val="2423741835"/>
                  </a:ext>
                </a:extLst>
              </a:tr>
              <a:tr h="370840">
                <a:tc>
                  <a:txBody>
                    <a:bodyPr/>
                    <a:lstStyle/>
                    <a:p>
                      <a:pPr algn="ctr"/>
                      <a:r>
                        <a:rPr lang="zh-CN" altLang="en-US" sz="2800" b="1" dirty="0">
                          <a:latin typeface="微软雅黑" panose="020B0503020204020204" pitchFamily="34" charset="-122"/>
                          <a:ea typeface="微软雅黑" panose="020B0503020204020204" pitchFamily="34" charset="-122"/>
                        </a:rPr>
                        <a:t>概率</a:t>
                      </a:r>
                    </a:p>
                  </a:txBody>
                  <a:tcPr/>
                </a:tc>
                <a:tc>
                  <a:txBody>
                    <a:bodyPr/>
                    <a:lstStyle/>
                    <a:p>
                      <a:pPr algn="ctr"/>
                      <a:r>
                        <a:rPr lang="zh-CN" altLang="en-US" sz="2800" b="1" dirty="0">
                          <a:latin typeface="微软雅黑" panose="020B0503020204020204" pitchFamily="34" charset="-122"/>
                          <a:ea typeface="微软雅黑" panose="020B0503020204020204" pitchFamily="34" charset="-122"/>
                        </a:rPr>
                        <a:t>最大似然估计</a:t>
                      </a:r>
                    </a:p>
                  </a:txBody>
                  <a:tcPr/>
                </a:tc>
                <a:tc>
                  <a:txBody>
                    <a:bodyPr/>
                    <a:lstStyle/>
                    <a:p>
                      <a:pPr algn="ctr"/>
                      <a:r>
                        <a:rPr lang="zh-CN" altLang="en-US" sz="2800" b="1" dirty="0">
                          <a:latin typeface="微软雅黑" panose="020B0503020204020204" pitchFamily="34" charset="-122"/>
                          <a:ea typeface="微软雅黑" panose="020B0503020204020204" pitchFamily="34" charset="-122"/>
                        </a:rPr>
                        <a:t>最大后验估计</a:t>
                      </a:r>
                    </a:p>
                  </a:txBody>
                  <a:tcPr/>
                </a:tc>
                <a:extLst>
                  <a:ext uri="{0D108BD9-81ED-4DB2-BD59-A6C34878D82A}">
                    <a16:rowId xmlns:a16="http://schemas.microsoft.com/office/drawing/2014/main" val="2655689301"/>
                  </a:ext>
                </a:extLst>
              </a:tr>
            </a:tbl>
          </a:graphicData>
        </a:graphic>
      </p:graphicFrame>
      <p:pic>
        <p:nvPicPr>
          <p:cNvPr id="11" name="图片 10">
            <a:extLst>
              <a:ext uri="{FF2B5EF4-FFF2-40B4-BE49-F238E27FC236}">
                <a16:creationId xmlns:a16="http://schemas.microsoft.com/office/drawing/2014/main" id="{A1491AC4-F35C-4D5F-A6FE-DECB099CA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6738" y="3677431"/>
            <a:ext cx="2601558" cy="729469"/>
          </a:xfrm>
          <a:prstGeom prst="rect">
            <a:avLst/>
          </a:prstGeom>
        </p:spPr>
      </p:pic>
      <p:pic>
        <p:nvPicPr>
          <p:cNvPr id="12" name="图片 11">
            <a:extLst>
              <a:ext uri="{FF2B5EF4-FFF2-40B4-BE49-F238E27FC236}">
                <a16:creationId xmlns:a16="http://schemas.microsoft.com/office/drawing/2014/main" id="{4DF4DD0D-A204-4FC6-82FD-13A3301EA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880" y="3710218"/>
            <a:ext cx="3116803" cy="663893"/>
          </a:xfrm>
          <a:prstGeom prst="rect">
            <a:avLst/>
          </a:prstGeom>
        </p:spPr>
      </p:pic>
    </p:spTree>
    <p:extLst>
      <p:ext uri="{BB962C8B-B14F-4D97-AF65-F5344CB8AC3E}">
        <p14:creationId xmlns:p14="http://schemas.microsoft.com/office/powerpoint/2010/main" val="2984635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a:t>偏差</a:t>
            </a:r>
            <a:r>
              <a:rPr lang="en-US" altLang="zh-CN" sz="3600"/>
              <a:t>-</a:t>
            </a:r>
            <a:r>
              <a:rPr lang="zh-CN" altLang="en-US" sz="3600"/>
              <a:t>方差分解</a:t>
            </a:r>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27</a:t>
            </a:fld>
            <a:endParaRPr lang="zh-CN" altLang="en-US"/>
          </a:p>
        </p:txBody>
      </p:sp>
      <p:sp>
        <p:nvSpPr>
          <p:cNvPr id="6" name="内容占位符 2"/>
          <p:cNvSpPr>
            <a:spLocks noGrp="1"/>
          </p:cNvSpPr>
          <p:nvPr>
            <p:ph idx="1"/>
          </p:nvPr>
        </p:nvSpPr>
        <p:spPr>
          <a:xfrm>
            <a:off x="838198" y="845574"/>
            <a:ext cx="10594031" cy="5626593"/>
          </a:xfrm>
        </p:spPr>
        <p:txBody>
          <a:bodyPr>
            <a:normAutofit/>
          </a:bodyPr>
          <a:lstStyle/>
          <a:p>
            <a:pPr>
              <a:lnSpc>
                <a:spcPct val="100000"/>
              </a:lnSpc>
              <a:buFont typeface="Wingdings" panose="05000000000000000000" pitchFamily="2" charset="2"/>
              <a:buChar char="Ø"/>
            </a:pPr>
            <a:r>
              <a:rPr lang="zh-CN" altLang="en-US" b="1" smtClean="0"/>
              <a:t>如何选择模型？</a:t>
            </a:r>
            <a:endParaRPr lang="en-US" altLang="zh-CN" b="1" smtClean="0"/>
          </a:p>
          <a:p>
            <a:pPr lvl="1">
              <a:lnSpc>
                <a:spcPct val="100000"/>
              </a:lnSpc>
              <a:buFont typeface="Wingdings" panose="05000000000000000000" pitchFamily="2" charset="2"/>
              <a:buChar char="Ø"/>
            </a:pPr>
            <a:r>
              <a:rPr lang="zh-CN" altLang="en-US" b="1"/>
              <a:t>拟合能力强的模型一般复杂度会比较高，容易过拟合。</a:t>
            </a:r>
          </a:p>
          <a:p>
            <a:pPr lvl="1">
              <a:lnSpc>
                <a:spcPct val="100000"/>
              </a:lnSpc>
              <a:buFont typeface="Wingdings" panose="05000000000000000000" pitchFamily="2" charset="2"/>
              <a:buChar char="Ø"/>
            </a:pPr>
            <a:r>
              <a:rPr lang="zh-CN" altLang="en-US" b="1"/>
              <a:t>如果限制模型复杂度，降低拟合能力，可能会欠拟合。</a:t>
            </a:r>
          </a:p>
          <a:p>
            <a:pPr>
              <a:lnSpc>
                <a:spcPct val="100000"/>
              </a:lnSpc>
              <a:buFont typeface="Wingdings" panose="05000000000000000000" pitchFamily="2" charset="2"/>
              <a:buChar char="Ø"/>
            </a:pPr>
            <a:r>
              <a:rPr lang="zh-CN" altLang="en-US"/>
              <a:t>假设样本的真实分布为𝑝</a:t>
            </a:r>
            <a:r>
              <a:rPr lang="zh-CN" altLang="en-US" baseline="-25000"/>
              <a:t>𝑟</a:t>
            </a:r>
            <a:r>
              <a:rPr lang="en-US" altLang="zh-CN"/>
              <a:t>(</a:t>
            </a:r>
            <a:r>
              <a:rPr lang="zh-CN" altLang="en-US"/>
              <a:t>𝒙</a:t>
            </a:r>
            <a:r>
              <a:rPr lang="en-US" altLang="zh-CN"/>
              <a:t>, </a:t>
            </a:r>
            <a:r>
              <a:rPr lang="zh-CN" altLang="en-US"/>
              <a:t>𝑦</a:t>
            </a:r>
            <a:r>
              <a:rPr lang="en-US" altLang="zh-CN"/>
              <a:t>)</a:t>
            </a:r>
            <a:r>
              <a:rPr lang="zh-CN" altLang="en-US" smtClean="0"/>
              <a:t>，采用平方损失函数，模型</a:t>
            </a:r>
            <a:r>
              <a:rPr lang="zh-CN" altLang="en-US"/>
              <a:t>𝑓</a:t>
            </a:r>
            <a:r>
              <a:rPr lang="en-US" altLang="zh-CN"/>
              <a:t>(</a:t>
            </a:r>
            <a:r>
              <a:rPr lang="zh-CN" altLang="en-US"/>
              <a:t>𝒙</a:t>
            </a:r>
            <a:r>
              <a:rPr lang="en-US" altLang="zh-CN"/>
              <a:t>)</a:t>
            </a:r>
            <a:r>
              <a:rPr lang="zh-CN" altLang="en-US"/>
              <a:t>的期望错误</a:t>
            </a:r>
            <a:r>
              <a:rPr lang="zh-CN" altLang="en-US" smtClean="0"/>
              <a:t>为</a:t>
            </a:r>
            <a:endParaRPr lang="en-US" altLang="zh-CN" smtClean="0"/>
          </a:p>
          <a:p>
            <a:pPr>
              <a:lnSpc>
                <a:spcPct val="100000"/>
              </a:lnSpc>
              <a:buFont typeface="Wingdings" panose="05000000000000000000" pitchFamily="2" charset="2"/>
              <a:buChar char="Ø"/>
            </a:pPr>
            <a:endParaRPr lang="en-US" altLang="zh-CN" b="1"/>
          </a:p>
          <a:p>
            <a:pPr>
              <a:lnSpc>
                <a:spcPct val="100000"/>
              </a:lnSpc>
              <a:buFont typeface="Wingdings" panose="05000000000000000000" pitchFamily="2" charset="2"/>
              <a:buChar char="Ø"/>
            </a:pPr>
            <a:r>
              <a:rPr lang="zh-CN" altLang="en-US"/>
              <a:t>最优的模型</a:t>
            </a:r>
            <a:r>
              <a:rPr lang="zh-CN" altLang="en-US" smtClean="0"/>
              <a:t>为</a:t>
            </a:r>
            <a:endParaRPr lang="en-US" altLang="zh-CN" smtClean="0"/>
          </a:p>
          <a:p>
            <a:pPr>
              <a:lnSpc>
                <a:spcPct val="100000"/>
              </a:lnSpc>
              <a:buFont typeface="Wingdings" panose="05000000000000000000" pitchFamily="2" charset="2"/>
              <a:buChar char="Ø"/>
            </a:pPr>
            <a:endParaRPr lang="en-US" altLang="zh-CN" b="1"/>
          </a:p>
          <a:p>
            <a:pPr>
              <a:lnSpc>
                <a:spcPct val="100000"/>
              </a:lnSpc>
              <a:buFont typeface="Wingdings" panose="05000000000000000000" pitchFamily="2" charset="2"/>
              <a:buChar char="Ø"/>
            </a:pPr>
            <a:r>
              <a:rPr lang="zh-CN" altLang="en-US" b="1" smtClean="0"/>
              <a:t>最小损失为</a:t>
            </a:r>
            <a:endParaRPr lang="en-US" altLang="zh-CN" b="1"/>
          </a:p>
        </p:txBody>
      </p:sp>
      <p:pic>
        <p:nvPicPr>
          <p:cNvPr id="3" name="图片 2"/>
          <p:cNvPicPr>
            <a:picLocks noChangeAspect="1"/>
          </p:cNvPicPr>
          <p:nvPr/>
        </p:nvPicPr>
        <p:blipFill>
          <a:blip r:embed="rId2"/>
          <a:stretch>
            <a:fillRect/>
          </a:stretch>
        </p:blipFill>
        <p:spPr>
          <a:xfrm>
            <a:off x="3487289" y="2460216"/>
            <a:ext cx="4104461" cy="66130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801" y="3555312"/>
            <a:ext cx="2583435" cy="45429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7116" y="4443394"/>
            <a:ext cx="3651610" cy="585535"/>
          </a:xfrm>
          <a:prstGeom prst="rect">
            <a:avLst/>
          </a:prstGeom>
        </p:spPr>
      </p:pic>
    </p:spTree>
    <p:extLst>
      <p:ext uri="{BB962C8B-B14F-4D97-AF65-F5344CB8AC3E}">
        <p14:creationId xmlns:p14="http://schemas.microsoft.com/office/powerpoint/2010/main" val="38496971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a:t>偏差</a:t>
            </a:r>
            <a:r>
              <a:rPr lang="en-US" altLang="zh-CN" sz="3600"/>
              <a:t>-</a:t>
            </a:r>
            <a:r>
              <a:rPr lang="zh-CN" altLang="en-US" sz="3600"/>
              <a:t>方差分解</a:t>
            </a:r>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28</a:t>
            </a:fld>
            <a:endParaRPr lang="zh-CN" altLang="en-US"/>
          </a:p>
        </p:txBody>
      </p:sp>
      <p:sp>
        <p:nvSpPr>
          <p:cNvPr id="6" name="内容占位符 2"/>
          <p:cNvSpPr>
            <a:spLocks noGrp="1"/>
          </p:cNvSpPr>
          <p:nvPr>
            <p:ph idx="1"/>
          </p:nvPr>
        </p:nvSpPr>
        <p:spPr>
          <a:xfrm>
            <a:off x="838198" y="845574"/>
            <a:ext cx="10594031" cy="5626593"/>
          </a:xfrm>
        </p:spPr>
        <p:txBody>
          <a:bodyPr>
            <a:normAutofit/>
          </a:bodyPr>
          <a:lstStyle/>
          <a:p>
            <a:pPr>
              <a:lnSpc>
                <a:spcPct val="100000"/>
              </a:lnSpc>
              <a:buFont typeface="Wingdings" panose="05000000000000000000" pitchFamily="2" charset="2"/>
              <a:buChar char="Ø"/>
            </a:pPr>
            <a:r>
              <a:rPr lang="zh-CN" altLang="en-US"/>
              <a:t>期望错误可以分解</a:t>
            </a:r>
            <a:r>
              <a:rPr lang="zh-CN" altLang="en-US" smtClean="0"/>
              <a:t>为</a:t>
            </a:r>
            <a:endParaRPr lang="en-US" altLang="zh-CN" b="1"/>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613" y="1319907"/>
            <a:ext cx="6210396" cy="148019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354" y="3351583"/>
            <a:ext cx="6718853" cy="2645096"/>
          </a:xfrm>
          <a:prstGeom prst="rect">
            <a:avLst/>
          </a:prstGeom>
        </p:spPr>
      </p:pic>
      <p:sp>
        <p:nvSpPr>
          <p:cNvPr id="10" name="下箭头 9"/>
          <p:cNvSpPr/>
          <p:nvPr/>
        </p:nvSpPr>
        <p:spPr>
          <a:xfrm>
            <a:off x="4369046" y="2968914"/>
            <a:ext cx="245326" cy="4255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大括号 12"/>
          <p:cNvSpPr/>
          <p:nvPr/>
        </p:nvSpPr>
        <p:spPr>
          <a:xfrm rot="5400000">
            <a:off x="4351203" y="1408204"/>
            <a:ext cx="281011" cy="3015291"/>
          </a:xfrm>
          <a:prstGeom prst="rightBrace">
            <a:avLst>
              <a:gd name="adj1" fmla="val 5277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4614372" y="2982251"/>
            <a:ext cx="2913387" cy="369332"/>
          </a:xfrm>
          <a:prstGeom prst="rect">
            <a:avLst/>
          </a:prstGeom>
          <a:noFill/>
        </p:spPr>
        <p:txBody>
          <a:bodyPr wrap="square" rtlCol="0">
            <a:spAutoFit/>
          </a:bodyPr>
          <a:lstStyle/>
          <a:p>
            <a:r>
              <a:rPr lang="zh-CN" altLang="en-US" b="1">
                <a:solidFill>
                  <a:srgbClr val="C00000"/>
                </a:solidFill>
                <a:latin typeface="微软雅黑" panose="020B0503020204020204" pitchFamily="34" charset="-122"/>
                <a:ea typeface="微软雅黑" panose="020B0503020204020204" pitchFamily="34" charset="-122"/>
              </a:rPr>
              <a:t>当前模型和最优模型</a:t>
            </a:r>
            <a:r>
              <a:rPr lang="zh-CN" altLang="en-US" b="1" smtClean="0">
                <a:solidFill>
                  <a:srgbClr val="C00000"/>
                </a:solidFill>
                <a:latin typeface="微软雅黑" panose="020B0503020204020204" pitchFamily="34" charset="-122"/>
                <a:ea typeface="微软雅黑" panose="020B0503020204020204" pitchFamily="34" charset="-122"/>
              </a:rPr>
              <a:t>之差</a:t>
            </a:r>
            <a:endParaRPr lang="zh-CN" altLang="en-US"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1934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a:t>偏差</a:t>
            </a:r>
            <a:r>
              <a:rPr lang="en-US" altLang="zh-CN" sz="3600"/>
              <a:t>-</a:t>
            </a:r>
            <a:r>
              <a:rPr lang="zh-CN" altLang="en-US" sz="3600"/>
              <a:t>方差分解</a:t>
            </a:r>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29</a:t>
            </a:fld>
            <a:endParaRPr lang="zh-CN" altLang="en-US"/>
          </a:p>
        </p:txBody>
      </p:sp>
      <p:sp>
        <p:nvSpPr>
          <p:cNvPr id="6" name="内容占位符 2"/>
          <p:cNvSpPr>
            <a:spLocks noGrp="1"/>
          </p:cNvSpPr>
          <p:nvPr>
            <p:ph idx="1"/>
          </p:nvPr>
        </p:nvSpPr>
        <p:spPr>
          <a:xfrm>
            <a:off x="838198" y="845574"/>
            <a:ext cx="10594031" cy="5626593"/>
          </a:xfrm>
        </p:spPr>
        <p:txBody>
          <a:bodyPr>
            <a:normAutofit/>
          </a:bodyPr>
          <a:lstStyle/>
          <a:p>
            <a:pPr>
              <a:lnSpc>
                <a:spcPct val="100000"/>
              </a:lnSpc>
              <a:buFont typeface="Wingdings" panose="05000000000000000000" pitchFamily="2" charset="2"/>
              <a:buChar char="Ø"/>
            </a:pPr>
            <a:r>
              <a:rPr lang="zh-CN" altLang="en-US" b="1" smtClean="0"/>
              <a:t>偏差与方差</a:t>
            </a:r>
            <a:endParaRPr lang="en-US" altLang="zh-CN" b="1"/>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856" y="1454462"/>
            <a:ext cx="4817365" cy="466607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27334"/>
            <a:ext cx="5877323" cy="3115740"/>
          </a:xfrm>
          <a:prstGeom prst="rect">
            <a:avLst/>
          </a:prstGeom>
        </p:spPr>
      </p:pic>
      <p:sp>
        <p:nvSpPr>
          <p:cNvPr id="12" name="文本框 11"/>
          <p:cNvSpPr txBox="1"/>
          <p:nvPr/>
        </p:nvSpPr>
        <p:spPr>
          <a:xfrm>
            <a:off x="7754555" y="2307241"/>
            <a:ext cx="2913387" cy="369332"/>
          </a:xfrm>
          <a:prstGeom prst="rect">
            <a:avLst/>
          </a:prstGeom>
          <a:noFill/>
        </p:spPr>
        <p:txBody>
          <a:bodyPr wrap="square" rtlCol="0">
            <a:spAutoFit/>
          </a:bodyPr>
          <a:lstStyle/>
          <a:p>
            <a:pPr algn="ctr"/>
            <a:r>
              <a:rPr lang="zh-CN" altLang="en-US" b="1" smtClean="0">
                <a:solidFill>
                  <a:srgbClr val="C00000"/>
                </a:solidFill>
                <a:latin typeface="微软雅黑" panose="020B0503020204020204" pitchFamily="34" charset="-122"/>
                <a:ea typeface="微软雅黑" panose="020B0503020204020204" pitchFamily="34" charset="-122"/>
              </a:rPr>
              <a:t>欠拟合                   过拟合</a:t>
            </a: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7" name="左右箭头 6"/>
          <p:cNvSpPr/>
          <p:nvPr/>
        </p:nvSpPr>
        <p:spPr>
          <a:xfrm>
            <a:off x="8684910" y="2393831"/>
            <a:ext cx="1052675" cy="2143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305502" y="1472729"/>
            <a:ext cx="3811490" cy="369332"/>
          </a:xfrm>
          <a:prstGeom prst="rect">
            <a:avLst/>
          </a:prstGeom>
          <a:noFill/>
        </p:spPr>
        <p:txBody>
          <a:bodyPr wrap="square" rtlCol="0">
            <a:spAutoFit/>
          </a:bodyPr>
          <a:lstStyle/>
          <a:p>
            <a:pPr algn="ctr"/>
            <a:r>
              <a:rPr lang="zh-CN" altLang="en-US" b="1" smtClean="0">
                <a:solidFill>
                  <a:srgbClr val="C00000"/>
                </a:solidFill>
                <a:latin typeface="微软雅黑" panose="020B0503020204020204" pitchFamily="34" charset="-122"/>
                <a:ea typeface="微软雅黑" panose="020B0503020204020204" pitchFamily="34" charset="-122"/>
              </a:rPr>
              <a:t>思考：</a:t>
            </a:r>
            <a:r>
              <a:rPr lang="zh-CN" altLang="en-US" b="1" smtClean="0">
                <a:latin typeface="微软雅黑" panose="020B0503020204020204" pitchFamily="34" charset="-122"/>
                <a:ea typeface="微软雅黑" panose="020B0503020204020204" pitchFamily="34" charset="-122"/>
              </a:rPr>
              <a:t>正则项对模型复杂度的影响</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431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a:t>什么是机器学习？</a:t>
            </a:r>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3</a:t>
            </a:fld>
            <a:endParaRPr lang="zh-CN" altLang="en-US"/>
          </a:p>
        </p:txBody>
      </p:sp>
      <p:sp>
        <p:nvSpPr>
          <p:cNvPr id="6" name="内容占位符 2"/>
          <p:cNvSpPr>
            <a:spLocks noGrp="1"/>
          </p:cNvSpPr>
          <p:nvPr>
            <p:ph idx="1"/>
          </p:nvPr>
        </p:nvSpPr>
        <p:spPr>
          <a:xfrm>
            <a:off x="838198" y="845575"/>
            <a:ext cx="10652020" cy="5368412"/>
          </a:xfrm>
        </p:spPr>
        <p:txBody>
          <a:bodyPr>
            <a:normAutofit/>
          </a:bodyPr>
          <a:lstStyle/>
          <a:p>
            <a:pPr>
              <a:lnSpc>
                <a:spcPct val="100000"/>
              </a:lnSpc>
              <a:buFont typeface="Wingdings" panose="05000000000000000000" pitchFamily="2" charset="2"/>
              <a:buChar char="Ø"/>
            </a:pPr>
            <a:r>
              <a:rPr lang="zh-CN" altLang="en-US" sz="2800" smtClean="0"/>
              <a:t>机器学习</a:t>
            </a:r>
            <a:r>
              <a:rPr lang="en-US" altLang="zh-CN" sz="2800" smtClean="0"/>
              <a:t>(Machine Learning:ML</a:t>
            </a:r>
            <a:r>
              <a:rPr lang="en-US" altLang="zh-CN" sz="2800"/>
              <a:t>)</a:t>
            </a:r>
            <a:r>
              <a:rPr lang="zh-CN" altLang="en-US" sz="2800" smtClean="0"/>
              <a:t>：就是</a:t>
            </a:r>
            <a:r>
              <a:rPr lang="zh-CN" altLang="en-US" sz="2800"/>
              <a:t>让计算机</a:t>
            </a:r>
            <a:r>
              <a:rPr lang="zh-CN" altLang="en-US" sz="2800" smtClean="0"/>
              <a:t>从大量数据中自动学习到某种</a:t>
            </a:r>
            <a:r>
              <a:rPr lang="zh-CN" altLang="en-US" sz="2800"/>
              <a:t>知识（ 或规律</a:t>
            </a:r>
            <a:r>
              <a:rPr lang="zh-CN" altLang="en-US" sz="2800" smtClean="0"/>
              <a:t>），从而能够对新的样本做出决策 </a:t>
            </a:r>
            <a:endParaRPr lang="en-US" altLang="zh-CN" sz="2800" smtClean="0"/>
          </a:p>
          <a:p>
            <a:pPr>
              <a:lnSpc>
                <a:spcPct val="100000"/>
              </a:lnSpc>
              <a:buFont typeface="Wingdings" panose="05000000000000000000" pitchFamily="2" charset="2"/>
              <a:buChar char="Ø"/>
            </a:pPr>
            <a:r>
              <a:rPr lang="zh-CN" altLang="en-US" sz="2800"/>
              <a:t>机器学习 </a:t>
            </a:r>
            <a:r>
              <a:rPr lang="en-US" altLang="zh-TW" sz="2800" smtClean="0"/>
              <a:t>≈</a:t>
            </a:r>
            <a:r>
              <a:rPr lang="zh-CN" altLang="en-US" sz="2800" smtClean="0"/>
              <a:t>构建</a:t>
            </a:r>
            <a:r>
              <a:rPr lang="zh-CN" altLang="en-US" sz="2800"/>
              <a:t>一个</a:t>
            </a:r>
            <a:r>
              <a:rPr lang="zh-CN" altLang="en-US" sz="2800" smtClean="0">
                <a:solidFill>
                  <a:srgbClr val="C00000"/>
                </a:solidFill>
              </a:rPr>
              <a:t>映射函数</a:t>
            </a:r>
            <a:endParaRPr lang="en-US" altLang="zh-CN" sz="2800" smtClean="0">
              <a:solidFill>
                <a:srgbClr val="C00000"/>
              </a:solidFill>
            </a:endParaRPr>
          </a:p>
          <a:p>
            <a:pPr>
              <a:lnSpc>
                <a:spcPct val="100000"/>
              </a:lnSpc>
              <a:buFont typeface="Wingdings" panose="05000000000000000000" pitchFamily="2" charset="2"/>
              <a:buChar char="Ø"/>
            </a:pPr>
            <a:endParaRPr lang="en-US" altLang="zh-CN" sz="2800"/>
          </a:p>
          <a:p>
            <a:pPr>
              <a:lnSpc>
                <a:spcPct val="100000"/>
              </a:lnSpc>
              <a:buFont typeface="Wingdings" panose="05000000000000000000" pitchFamily="2" charset="2"/>
              <a:buChar char="Ø"/>
            </a:pPr>
            <a:endParaRPr lang="en-US" altLang="zh-CN" sz="2800" smtClean="0"/>
          </a:p>
          <a:p>
            <a:pPr>
              <a:lnSpc>
                <a:spcPct val="100000"/>
              </a:lnSpc>
              <a:buFont typeface="Wingdings" panose="05000000000000000000" pitchFamily="2" charset="2"/>
              <a:buChar char="Ø"/>
            </a:pPr>
            <a:endParaRPr lang="en-US" altLang="zh-CN" sz="2800"/>
          </a:p>
          <a:p>
            <a:pPr>
              <a:lnSpc>
                <a:spcPct val="100000"/>
              </a:lnSpc>
              <a:buFont typeface="Wingdings" panose="05000000000000000000" pitchFamily="2" charset="2"/>
              <a:buChar char="Ø"/>
            </a:pPr>
            <a:endParaRPr lang="en-US" altLang="zh-CN" sz="2800" smtClean="0"/>
          </a:p>
          <a:p>
            <a:pPr>
              <a:lnSpc>
                <a:spcPct val="100000"/>
              </a:lnSpc>
              <a:buFont typeface="Wingdings" panose="05000000000000000000" pitchFamily="2" charset="2"/>
              <a:buChar char="Ø"/>
            </a:pPr>
            <a:endParaRPr lang="en-US" altLang="zh-CN" sz="2800"/>
          </a:p>
          <a:p>
            <a:pPr lvl="1">
              <a:lnSpc>
                <a:spcPct val="100000"/>
              </a:lnSpc>
              <a:buFont typeface="Wingdings" panose="05000000000000000000" pitchFamily="2" charset="2"/>
              <a:buChar char="Ø"/>
            </a:pPr>
            <a:r>
              <a:rPr lang="zh-CN" altLang="en-US" sz="2400" b="1" smtClean="0"/>
              <a:t>方法：从</a:t>
            </a:r>
            <a:r>
              <a:rPr lang="zh-CN" altLang="en-US" sz="2400" b="1"/>
              <a:t>观测数据（ 样本） 中</a:t>
            </a:r>
            <a:r>
              <a:rPr lang="zh-CN" altLang="en-US" sz="2400" b="1" smtClean="0"/>
              <a:t>寻找知识（</a:t>
            </a:r>
            <a:r>
              <a:rPr lang="zh-CN" altLang="en-US" sz="2400" b="1" smtClean="0"/>
              <a:t>数据学习）</a:t>
            </a:r>
            <a:endParaRPr lang="en-US" altLang="zh-CN" sz="2400" b="1" smtClean="0"/>
          </a:p>
          <a:p>
            <a:pPr lvl="1">
              <a:lnSpc>
                <a:spcPct val="100000"/>
              </a:lnSpc>
              <a:buFont typeface="Wingdings" panose="05000000000000000000" pitchFamily="2" charset="2"/>
              <a:buChar char="Ø"/>
            </a:pPr>
            <a:r>
              <a:rPr lang="zh-CN" altLang="en-US" sz="2400" b="1"/>
              <a:t>目标：对未知或无法观测的数据进行</a:t>
            </a:r>
            <a:r>
              <a:rPr lang="zh-CN" altLang="en-US" sz="2400" b="1" smtClean="0"/>
              <a:t>预测（决策）</a:t>
            </a:r>
            <a:endParaRPr lang="en-US" altLang="zh-CN" sz="2400" b="1"/>
          </a:p>
        </p:txBody>
      </p:sp>
      <p:grpSp>
        <p:nvGrpSpPr>
          <p:cNvPr id="9" name="组合 8"/>
          <p:cNvGrpSpPr/>
          <p:nvPr/>
        </p:nvGrpSpPr>
        <p:grpSpPr>
          <a:xfrm>
            <a:off x="2438722" y="2326842"/>
            <a:ext cx="3824342" cy="731646"/>
            <a:chOff x="1632562" y="3491375"/>
            <a:chExt cx="3824342" cy="731646"/>
          </a:xfrm>
        </p:grpSpPr>
        <p:sp>
          <p:nvSpPr>
            <p:cNvPr id="10" name="文字方塊 8"/>
            <p:cNvSpPr txBox="1"/>
            <p:nvPr/>
          </p:nvSpPr>
          <p:spPr>
            <a:xfrm>
              <a:off x="4324218" y="3566598"/>
              <a:ext cx="1132686" cy="523220"/>
            </a:xfrm>
            <a:prstGeom prst="rect">
              <a:avLst/>
            </a:prstGeom>
            <a:noFill/>
          </p:spPr>
          <p:txBody>
            <a:bodyPr wrap="square" rtlCol="0">
              <a:spAutoFit/>
            </a:bodyPr>
            <a:lstStyle/>
            <a:p>
              <a:r>
                <a:rPr lang="en-US" altLang="zh-TW" sz="2800" dirty="0"/>
                <a:t>“</a:t>
              </a:r>
              <a:r>
                <a:rPr lang="zh-CN" altLang="en-US" sz="2800" b="1" dirty="0"/>
                <a:t>你好</a:t>
              </a:r>
              <a:r>
                <a:rPr lang="en-US" altLang="zh-TW" sz="2800" dirty="0"/>
                <a:t>”</a:t>
              </a:r>
              <a:endParaRPr lang="zh-TW" altLang="en-US" sz="2800" dirty="0"/>
            </a:p>
          </p:txBody>
        </p:sp>
        <p:pic>
          <p:nvPicPr>
            <p:cNvPr id="11" name="图片 10" descr="屏幕剪辑"/>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66491" y="3491375"/>
              <a:ext cx="1639458" cy="731646"/>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2440469474"/>
                </p:ext>
              </p:extLst>
            </p:nvPr>
          </p:nvGraphicFramePr>
          <p:xfrm>
            <a:off x="1632562" y="3580374"/>
            <a:ext cx="2842055" cy="553647"/>
          </p:xfrm>
          <a:graphic>
            <a:graphicData uri="http://schemas.openxmlformats.org/presentationml/2006/ole">
              <mc:AlternateContent xmlns:mc="http://schemas.openxmlformats.org/markup-compatibility/2006">
                <mc:Choice xmlns:v="urn:schemas-microsoft-com:vml" Requires="v">
                  <p:oleObj spid="_x0000_s5194" name="Equation" r:id="rId4" imgW="977760" imgH="190440" progId="Equation.DSMT4">
                    <p:embed/>
                  </p:oleObj>
                </mc:Choice>
                <mc:Fallback>
                  <p:oleObj name="Equation" r:id="rId4" imgW="977760" imgH="190440" progId="Equation.DSMT4">
                    <p:embed/>
                    <p:pic>
                      <p:nvPicPr>
                        <p:cNvPr id="3" name="对象 2"/>
                        <p:cNvPicPr/>
                        <p:nvPr/>
                      </p:nvPicPr>
                      <p:blipFill>
                        <a:blip r:embed="rId5"/>
                        <a:stretch>
                          <a:fillRect/>
                        </a:stretch>
                      </p:blipFill>
                      <p:spPr>
                        <a:xfrm>
                          <a:off x="1632562" y="3580374"/>
                          <a:ext cx="2842055" cy="553647"/>
                        </a:xfrm>
                        <a:prstGeom prst="rect">
                          <a:avLst/>
                        </a:prstGeom>
                      </p:spPr>
                    </p:pic>
                  </p:oleObj>
                </mc:Fallback>
              </mc:AlternateContent>
            </a:graphicData>
          </a:graphic>
        </p:graphicFrame>
      </p:grpSp>
      <p:grpSp>
        <p:nvGrpSpPr>
          <p:cNvPr id="13" name="组合 12"/>
          <p:cNvGrpSpPr/>
          <p:nvPr/>
        </p:nvGrpSpPr>
        <p:grpSpPr>
          <a:xfrm>
            <a:off x="2338220" y="3036191"/>
            <a:ext cx="5584316" cy="1008894"/>
            <a:chOff x="2615787" y="4615567"/>
            <a:chExt cx="5584316" cy="1008894"/>
          </a:xfrm>
        </p:grpSpPr>
        <p:sp>
          <p:nvSpPr>
            <p:cNvPr id="14" name="文字方塊 8"/>
            <p:cNvSpPr txBox="1"/>
            <p:nvPr/>
          </p:nvSpPr>
          <p:spPr>
            <a:xfrm>
              <a:off x="5307443" y="4858404"/>
              <a:ext cx="2892660" cy="523220"/>
            </a:xfrm>
            <a:prstGeom prst="rect">
              <a:avLst/>
            </a:prstGeom>
            <a:noFill/>
          </p:spPr>
          <p:txBody>
            <a:bodyPr wrap="square" rtlCol="0">
              <a:spAutoFit/>
            </a:bodyPr>
            <a:lstStyle/>
            <a:p>
              <a:r>
                <a:rPr lang="en-US" altLang="zh-TW" sz="2800" smtClean="0"/>
                <a:t>“</a:t>
              </a:r>
              <a:r>
                <a:rPr lang="zh-CN" altLang="en-US" sz="2800" b="1" smtClean="0"/>
                <a:t>三只猫</a:t>
              </a:r>
              <a:r>
                <a:rPr lang="en-US" altLang="zh-TW" sz="2800" smtClean="0"/>
                <a:t>”</a:t>
              </a:r>
              <a:endParaRPr lang="zh-TW" altLang="en-US" sz="2800" dirty="0"/>
            </a:p>
          </p:txBody>
        </p:sp>
        <p:graphicFrame>
          <p:nvGraphicFramePr>
            <p:cNvPr id="15" name="对象 14"/>
            <p:cNvGraphicFramePr>
              <a:graphicFrameLocks noChangeAspect="1"/>
            </p:cNvGraphicFramePr>
            <p:nvPr>
              <p:extLst>
                <p:ext uri="{D42A27DB-BD31-4B8C-83A1-F6EECF244321}">
                  <p14:modId xmlns:p14="http://schemas.microsoft.com/office/powerpoint/2010/main" val="2434506745"/>
                </p:ext>
              </p:extLst>
            </p:nvPr>
          </p:nvGraphicFramePr>
          <p:xfrm>
            <a:off x="2615787" y="4872180"/>
            <a:ext cx="2842055" cy="553647"/>
          </p:xfrm>
          <a:graphic>
            <a:graphicData uri="http://schemas.openxmlformats.org/presentationml/2006/ole">
              <mc:AlternateContent xmlns:mc="http://schemas.openxmlformats.org/markup-compatibility/2006">
                <mc:Choice xmlns:v="urn:schemas-microsoft-com:vml" Requires="v">
                  <p:oleObj spid="_x0000_s5195" name="Equation" r:id="rId6" imgW="977760" imgH="190440" progId="Equation.DSMT4">
                    <p:embed/>
                  </p:oleObj>
                </mc:Choice>
                <mc:Fallback>
                  <p:oleObj name="Equation" r:id="rId6" imgW="977760" imgH="190440" progId="Equation.DSMT4">
                    <p:embed/>
                    <p:pic>
                      <p:nvPicPr>
                        <p:cNvPr id="13" name="对象 12"/>
                        <p:cNvPicPr/>
                        <p:nvPr/>
                      </p:nvPicPr>
                      <p:blipFill>
                        <a:blip r:embed="rId5"/>
                        <a:stretch>
                          <a:fillRect/>
                        </a:stretch>
                      </p:blipFill>
                      <p:spPr>
                        <a:xfrm>
                          <a:off x="2615787" y="4872180"/>
                          <a:ext cx="2842055" cy="553647"/>
                        </a:xfrm>
                        <a:prstGeom prst="rect">
                          <a:avLst/>
                        </a:prstGeom>
                      </p:spPr>
                    </p:pic>
                  </p:oleObj>
                </mc:Fallback>
              </mc:AlternateContent>
            </a:graphicData>
          </a:graphic>
        </p:graphicFrame>
        <p:pic>
          <p:nvPicPr>
            <p:cNvPr id="16" name="Picture 2" descr="https://img0.baidu.com/it/u=2548914342,2177261678&amp;fm=253&amp;fmt=auto&amp;app=120&amp;f=JPEG?w=800&amp;h=5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9698" y="4615567"/>
              <a:ext cx="1614231" cy="100889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文本框 16"/>
          <p:cNvSpPr txBox="1"/>
          <p:nvPr/>
        </p:nvSpPr>
        <p:spPr>
          <a:xfrm>
            <a:off x="1249807" y="2507998"/>
            <a:ext cx="1178655"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语音识别</a:t>
            </a:r>
            <a:endParaRPr lang="zh-CN" altLang="en-US" b="1">
              <a:latin typeface="微软雅黑" panose="020B0503020204020204" pitchFamily="34" charset="-122"/>
              <a:ea typeface="微软雅黑" panose="020B0503020204020204" pitchFamily="34" charset="-122"/>
            </a:endParaRPr>
          </a:p>
        </p:txBody>
      </p:sp>
      <p:sp>
        <p:nvSpPr>
          <p:cNvPr id="18" name="文本框 17"/>
          <p:cNvSpPr txBox="1"/>
          <p:nvPr/>
        </p:nvSpPr>
        <p:spPr>
          <a:xfrm>
            <a:off x="1249806" y="3384961"/>
            <a:ext cx="1178655"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图像识别</a:t>
            </a:r>
            <a:endParaRPr lang="zh-CN" altLang="en-US" b="1">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338220" y="4275309"/>
            <a:ext cx="3824342" cy="567423"/>
            <a:chOff x="2397855" y="5368613"/>
            <a:chExt cx="3824342" cy="567423"/>
          </a:xfrm>
        </p:grpSpPr>
        <p:sp>
          <p:nvSpPr>
            <p:cNvPr id="20" name="文字方塊 8"/>
            <p:cNvSpPr txBox="1"/>
            <p:nvPr/>
          </p:nvSpPr>
          <p:spPr>
            <a:xfrm>
              <a:off x="5089511" y="5368613"/>
              <a:ext cx="1132686" cy="523220"/>
            </a:xfrm>
            <a:prstGeom prst="rect">
              <a:avLst/>
            </a:prstGeom>
            <a:noFill/>
          </p:spPr>
          <p:txBody>
            <a:bodyPr wrap="square" rtlCol="0">
              <a:spAutoFit/>
            </a:bodyPr>
            <a:lstStyle/>
            <a:p>
              <a:r>
                <a:rPr lang="en-US" altLang="zh-TW" sz="2800" dirty="0"/>
                <a:t>“</a:t>
              </a:r>
              <a:r>
                <a:rPr lang="zh-CN" altLang="en-US" sz="2800" b="1" dirty="0"/>
                <a:t>你好</a:t>
              </a:r>
              <a:r>
                <a:rPr lang="en-US" altLang="zh-TW" sz="2800" dirty="0"/>
                <a:t>”</a:t>
              </a:r>
              <a:endParaRPr lang="zh-TW" altLang="en-US" sz="2800" dirty="0"/>
            </a:p>
          </p:txBody>
        </p:sp>
        <p:graphicFrame>
          <p:nvGraphicFramePr>
            <p:cNvPr id="21" name="对象 20"/>
            <p:cNvGraphicFramePr>
              <a:graphicFrameLocks noChangeAspect="1"/>
            </p:cNvGraphicFramePr>
            <p:nvPr>
              <p:extLst>
                <p:ext uri="{D42A27DB-BD31-4B8C-83A1-F6EECF244321}">
                  <p14:modId xmlns:p14="http://schemas.microsoft.com/office/powerpoint/2010/main" val="4242485942"/>
                </p:ext>
              </p:extLst>
            </p:nvPr>
          </p:nvGraphicFramePr>
          <p:xfrm>
            <a:off x="2397855" y="5382389"/>
            <a:ext cx="2842055" cy="553647"/>
          </p:xfrm>
          <a:graphic>
            <a:graphicData uri="http://schemas.openxmlformats.org/presentationml/2006/ole">
              <mc:AlternateContent xmlns:mc="http://schemas.openxmlformats.org/markup-compatibility/2006">
                <mc:Choice xmlns:v="urn:schemas-microsoft-com:vml" Requires="v">
                  <p:oleObj spid="_x0000_s5196" name="Equation" r:id="rId8" imgW="977760" imgH="190440" progId="Equation.DSMT4">
                    <p:embed/>
                  </p:oleObj>
                </mc:Choice>
                <mc:Fallback>
                  <p:oleObj name="Equation" r:id="rId8" imgW="977760" imgH="190440" progId="Equation.DSMT4">
                    <p:embed/>
                    <p:pic>
                      <p:nvPicPr>
                        <p:cNvPr id="21" name="对象 20"/>
                        <p:cNvPicPr/>
                        <p:nvPr/>
                      </p:nvPicPr>
                      <p:blipFill>
                        <a:blip r:embed="rId5"/>
                        <a:stretch>
                          <a:fillRect/>
                        </a:stretch>
                      </p:blipFill>
                      <p:spPr>
                        <a:xfrm>
                          <a:off x="2397855" y="5382389"/>
                          <a:ext cx="2842055" cy="553647"/>
                        </a:xfrm>
                        <a:prstGeom prst="rect">
                          <a:avLst/>
                        </a:prstGeom>
                      </p:spPr>
                    </p:pic>
                  </p:oleObj>
                </mc:Fallback>
              </mc:AlternateContent>
            </a:graphicData>
          </a:graphic>
        </p:graphicFrame>
        <p:sp>
          <p:nvSpPr>
            <p:cNvPr id="22" name="文字方塊 8"/>
            <p:cNvSpPr txBox="1"/>
            <p:nvPr/>
          </p:nvSpPr>
          <p:spPr>
            <a:xfrm>
              <a:off x="3176997" y="5395002"/>
              <a:ext cx="1132686" cy="523220"/>
            </a:xfrm>
            <a:prstGeom prst="rect">
              <a:avLst/>
            </a:prstGeom>
            <a:noFill/>
          </p:spPr>
          <p:txBody>
            <a:bodyPr wrap="square" rtlCol="0">
              <a:spAutoFit/>
            </a:bodyPr>
            <a:lstStyle/>
            <a:p>
              <a:r>
                <a:rPr lang="en-US" altLang="zh-TW" sz="2800" smtClean="0"/>
                <a:t>“</a:t>
              </a:r>
              <a:r>
                <a:rPr lang="en-US" altLang="zh-CN" sz="2800" smtClean="0"/>
                <a:t>Hello</a:t>
              </a:r>
              <a:r>
                <a:rPr lang="en-US" altLang="zh-TW" sz="2800" smtClean="0"/>
                <a:t>”</a:t>
              </a:r>
              <a:endParaRPr lang="zh-TW" altLang="en-US" sz="2800" dirty="0"/>
            </a:p>
          </p:txBody>
        </p:sp>
      </p:grpSp>
      <p:sp>
        <p:nvSpPr>
          <p:cNvPr id="23" name="文本框 22"/>
          <p:cNvSpPr txBox="1"/>
          <p:nvPr/>
        </p:nvSpPr>
        <p:spPr>
          <a:xfrm>
            <a:off x="1249805" y="4427710"/>
            <a:ext cx="1178655"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机器翻译</a:t>
            </a:r>
            <a:endParaRPr lang="zh-CN" altLang="en-US" b="1">
              <a:latin typeface="微软雅黑" panose="020B0503020204020204" pitchFamily="34" charset="-122"/>
              <a:ea typeface="微软雅黑" panose="020B0503020204020204" pitchFamily="34" charset="-122"/>
            </a:endParaRPr>
          </a:p>
        </p:txBody>
      </p:sp>
      <p:grpSp>
        <p:nvGrpSpPr>
          <p:cNvPr id="24" name="组合 23"/>
          <p:cNvGrpSpPr/>
          <p:nvPr/>
        </p:nvGrpSpPr>
        <p:grpSpPr>
          <a:xfrm>
            <a:off x="7353843" y="3058488"/>
            <a:ext cx="3824342" cy="1215850"/>
            <a:chOff x="7761214" y="4662931"/>
            <a:chExt cx="3824342" cy="1215850"/>
          </a:xfrm>
        </p:grpSpPr>
        <p:sp>
          <p:nvSpPr>
            <p:cNvPr id="25" name="文字方塊 8"/>
            <p:cNvSpPr txBox="1"/>
            <p:nvPr/>
          </p:nvSpPr>
          <p:spPr>
            <a:xfrm>
              <a:off x="10452870" y="5027744"/>
              <a:ext cx="1132686" cy="523220"/>
            </a:xfrm>
            <a:prstGeom prst="rect">
              <a:avLst/>
            </a:prstGeom>
            <a:noFill/>
          </p:spPr>
          <p:txBody>
            <a:bodyPr wrap="square" rtlCol="0">
              <a:spAutoFit/>
            </a:bodyPr>
            <a:lstStyle/>
            <a:p>
              <a:r>
                <a:rPr lang="en-US" altLang="zh-TW" sz="2800" smtClean="0"/>
                <a:t>“6</a:t>
              </a:r>
              <a:r>
                <a:rPr lang="en-US" altLang="zh-CN" sz="2800" smtClean="0"/>
                <a:t>-5</a:t>
              </a:r>
              <a:r>
                <a:rPr lang="en-US" altLang="zh-TW" sz="2800" smtClean="0"/>
                <a:t>”</a:t>
              </a:r>
              <a:endParaRPr lang="zh-TW" altLang="en-US" sz="2800" dirty="0"/>
            </a:p>
          </p:txBody>
        </p:sp>
        <p:graphicFrame>
          <p:nvGraphicFramePr>
            <p:cNvPr id="26" name="对象 25"/>
            <p:cNvGraphicFramePr>
              <a:graphicFrameLocks noChangeAspect="1"/>
            </p:cNvGraphicFramePr>
            <p:nvPr>
              <p:extLst>
                <p:ext uri="{D42A27DB-BD31-4B8C-83A1-F6EECF244321}">
                  <p14:modId xmlns:p14="http://schemas.microsoft.com/office/powerpoint/2010/main" val="2550522097"/>
                </p:ext>
              </p:extLst>
            </p:nvPr>
          </p:nvGraphicFramePr>
          <p:xfrm>
            <a:off x="7761214" y="5041520"/>
            <a:ext cx="2842055" cy="553647"/>
          </p:xfrm>
          <a:graphic>
            <a:graphicData uri="http://schemas.openxmlformats.org/presentationml/2006/ole">
              <mc:AlternateContent xmlns:mc="http://schemas.openxmlformats.org/markup-compatibility/2006">
                <mc:Choice xmlns:v="urn:schemas-microsoft-com:vml" Requires="v">
                  <p:oleObj spid="_x0000_s5197" name="Equation" r:id="rId9" imgW="977760" imgH="190440" progId="Equation.DSMT4">
                    <p:embed/>
                  </p:oleObj>
                </mc:Choice>
                <mc:Fallback>
                  <p:oleObj name="Equation" r:id="rId9" imgW="977760" imgH="190440" progId="Equation.DSMT4">
                    <p:embed/>
                    <p:pic>
                      <p:nvPicPr>
                        <p:cNvPr id="27" name="对象 26"/>
                        <p:cNvPicPr/>
                        <p:nvPr/>
                      </p:nvPicPr>
                      <p:blipFill>
                        <a:blip r:embed="rId5"/>
                        <a:stretch>
                          <a:fillRect/>
                        </a:stretch>
                      </p:blipFill>
                      <p:spPr>
                        <a:xfrm>
                          <a:off x="7761214" y="5041520"/>
                          <a:ext cx="2842055" cy="553647"/>
                        </a:xfrm>
                        <a:prstGeom prst="rect">
                          <a:avLst/>
                        </a:prstGeom>
                      </p:spPr>
                    </p:pic>
                  </p:oleObj>
                </mc:Fallback>
              </mc:AlternateContent>
            </a:graphicData>
          </a:graphic>
        </p:graphicFrame>
        <p:pic>
          <p:nvPicPr>
            <p:cNvPr id="27" name="图片 2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549070" y="4662931"/>
              <a:ext cx="1219200" cy="1215850"/>
            </a:xfrm>
            <a:prstGeom prst="rect">
              <a:avLst/>
            </a:prstGeom>
          </p:spPr>
        </p:pic>
      </p:grpSp>
      <p:sp>
        <p:nvSpPr>
          <p:cNvPr id="28" name="文本框 27"/>
          <p:cNvSpPr txBox="1"/>
          <p:nvPr/>
        </p:nvSpPr>
        <p:spPr>
          <a:xfrm>
            <a:off x="7333208" y="2479009"/>
            <a:ext cx="1178655"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智能决策</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5722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en-US" altLang="zh-CN" sz="3600"/>
              <a:t>PAC</a:t>
            </a:r>
            <a:r>
              <a:rPr lang="zh-CN" altLang="en-US" sz="3600"/>
              <a:t>学习理论</a:t>
            </a:r>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30</a:t>
            </a:fld>
            <a:endParaRPr lang="zh-CN" altLang="en-US"/>
          </a:p>
        </p:txBody>
      </p:sp>
      <p:sp>
        <p:nvSpPr>
          <p:cNvPr id="6" name="内容占位符 2"/>
          <p:cNvSpPr>
            <a:spLocks noGrp="1"/>
          </p:cNvSpPr>
          <p:nvPr>
            <p:ph idx="1"/>
          </p:nvPr>
        </p:nvSpPr>
        <p:spPr>
          <a:xfrm>
            <a:off x="838198" y="845575"/>
            <a:ext cx="10576190" cy="5368412"/>
          </a:xfrm>
        </p:spPr>
        <p:txBody>
          <a:bodyPr>
            <a:normAutofit/>
          </a:bodyPr>
          <a:lstStyle/>
          <a:p>
            <a:pPr>
              <a:lnSpc>
                <a:spcPct val="100000"/>
              </a:lnSpc>
              <a:buFont typeface="Wingdings" panose="05000000000000000000" pitchFamily="2" charset="2"/>
              <a:buChar char="Ø"/>
            </a:pPr>
            <a:r>
              <a:rPr lang="zh-CN" altLang="en-US" smtClean="0"/>
              <a:t>根据</a:t>
            </a:r>
            <a:r>
              <a:rPr lang="zh-CN" altLang="en-US"/>
              <a:t>大数定律，当训练集大小</a:t>
            </a:r>
            <a:r>
              <a:rPr lang="en-US" altLang="zh-CN"/>
              <a:t>|D|</a:t>
            </a:r>
            <a:r>
              <a:rPr lang="zh-CN" altLang="en-US"/>
              <a:t>趋向无穷大时，泛化错误趋向于</a:t>
            </a:r>
            <a:r>
              <a:rPr lang="en-US" altLang="zh-CN"/>
              <a:t>0</a:t>
            </a:r>
            <a:r>
              <a:rPr lang="zh-CN" altLang="en-US"/>
              <a:t>，即经验风险趋近于期望</a:t>
            </a:r>
            <a:r>
              <a:rPr lang="zh-CN" altLang="en-US" smtClean="0"/>
              <a:t>风险</a:t>
            </a:r>
            <a:endParaRPr lang="en-US" altLang="zh-CN" smtClean="0"/>
          </a:p>
          <a:p>
            <a:pPr>
              <a:lnSpc>
                <a:spcPct val="100000"/>
              </a:lnSpc>
              <a:buFont typeface="Wingdings" panose="05000000000000000000" pitchFamily="2" charset="2"/>
              <a:buChar char="Ø"/>
            </a:pPr>
            <a:endParaRPr lang="en-US" altLang="zh-CN" b="1"/>
          </a:p>
          <a:p>
            <a:pPr>
              <a:lnSpc>
                <a:spcPct val="100000"/>
              </a:lnSpc>
              <a:buFont typeface="Wingdings" panose="05000000000000000000" pitchFamily="2" charset="2"/>
              <a:buChar char="Ø"/>
            </a:pPr>
            <a:endParaRPr lang="en-US" altLang="zh-CN" smtClean="0"/>
          </a:p>
          <a:p>
            <a:pPr>
              <a:lnSpc>
                <a:spcPct val="100000"/>
              </a:lnSpc>
              <a:buFont typeface="Wingdings" panose="05000000000000000000" pitchFamily="2" charset="2"/>
              <a:buChar char="Ø"/>
            </a:pPr>
            <a:r>
              <a:rPr lang="en-US" altLang="zh-CN"/>
              <a:t>PAC </a:t>
            </a:r>
            <a:r>
              <a:rPr lang="zh-CN" altLang="en-US"/>
              <a:t>可</a:t>
            </a:r>
            <a:r>
              <a:rPr lang="zh-CN" altLang="en-US" smtClean="0"/>
              <a:t>学习</a:t>
            </a:r>
            <a:r>
              <a:rPr lang="en-US" altLang="zh-CN"/>
              <a:t>(</a:t>
            </a:r>
            <a:r>
              <a:rPr lang="en-US" altLang="zh-CN" smtClean="0"/>
              <a:t>Probably Approximately Correct</a:t>
            </a:r>
            <a:r>
              <a:rPr lang="zh-CN" altLang="en-US" smtClean="0"/>
              <a:t>：</a:t>
            </a:r>
            <a:r>
              <a:rPr lang="en-US" altLang="zh-CN" smtClean="0"/>
              <a:t>PAC-Learnable</a:t>
            </a:r>
            <a:r>
              <a:rPr lang="en-US" altLang="zh-CN" smtClean="0"/>
              <a:t>)</a:t>
            </a:r>
            <a:r>
              <a:rPr lang="zh-CN" altLang="en-US" smtClean="0"/>
              <a:t>的</a:t>
            </a:r>
            <a:r>
              <a:rPr lang="zh-CN" altLang="en-US"/>
              <a:t>算法是指该学习算法能够在多项式时间内从合理数量的</a:t>
            </a:r>
            <a:r>
              <a:rPr lang="zh-CN" altLang="en-US" smtClean="0"/>
              <a:t>训练</a:t>
            </a:r>
            <a:r>
              <a:rPr lang="zh-CN" altLang="en-US"/>
              <a:t>数据中学习到一个近似正确的𝑓</a:t>
            </a:r>
            <a:r>
              <a:rPr lang="en-US" altLang="zh-CN"/>
              <a:t>(</a:t>
            </a:r>
            <a:r>
              <a:rPr lang="zh-CN" altLang="en-US"/>
              <a:t>𝒙</a:t>
            </a:r>
            <a:r>
              <a:rPr lang="en-US" altLang="zh-CN"/>
              <a:t>)</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341" y="1815493"/>
            <a:ext cx="3922268" cy="722523"/>
          </a:xfrm>
          <a:prstGeom prst="rect">
            <a:avLst/>
          </a:prstGeom>
        </p:spPr>
      </p:pic>
      <p:grpSp>
        <p:nvGrpSpPr>
          <p:cNvPr id="3" name="组合 2"/>
          <p:cNvGrpSpPr/>
          <p:nvPr/>
        </p:nvGrpSpPr>
        <p:grpSpPr>
          <a:xfrm>
            <a:off x="3469870" y="3908790"/>
            <a:ext cx="4443036" cy="2181110"/>
            <a:chOff x="3469870" y="3567000"/>
            <a:chExt cx="4443036" cy="218111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9870" y="3567000"/>
              <a:ext cx="4443036" cy="801519"/>
            </a:xfrm>
            <a:prstGeom prst="rect">
              <a:avLst/>
            </a:prstGeom>
          </p:spPr>
        </p:pic>
        <p:sp>
          <p:nvSpPr>
            <p:cNvPr id="9" name="右大括号 8"/>
            <p:cNvSpPr/>
            <p:nvPr/>
          </p:nvSpPr>
          <p:spPr>
            <a:xfrm rot="5400000">
              <a:off x="5158555" y="3035444"/>
              <a:ext cx="276550" cy="2653986"/>
            </a:xfrm>
            <a:prstGeom prst="rightBrace">
              <a:avLst>
                <a:gd name="adj1" fmla="val 53953"/>
                <a:gd name="adj2" fmla="val 4966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4746125" y="4632904"/>
              <a:ext cx="2515549" cy="646331"/>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近似正确   </a:t>
              </a:r>
              <a:r>
                <a:rPr lang="el-GR" altLang="zh-CN" b="1" smtClean="0">
                  <a:latin typeface="微软雅黑" panose="020B0503020204020204" pitchFamily="34" charset="-122"/>
                  <a:ea typeface="微软雅黑" panose="020B0503020204020204" pitchFamily="34" charset="-122"/>
                </a:rPr>
                <a:t>0 </a:t>
              </a:r>
              <a:r>
                <a:rPr lang="el-GR" altLang="zh-CN" b="1">
                  <a:latin typeface="微软雅黑" panose="020B0503020204020204" pitchFamily="34" charset="-122"/>
                  <a:ea typeface="微软雅黑" panose="020B0503020204020204" pitchFamily="34" charset="-122"/>
                </a:rPr>
                <a:t>&lt; ϵ &lt;0.5</a:t>
              </a:r>
            </a:p>
            <a:p>
              <a:endParaRPr lang="zh-CN" altLang="en-US" b="1">
                <a:latin typeface="微软雅黑" panose="020B0503020204020204" pitchFamily="34" charset="-122"/>
                <a:ea typeface="微软雅黑" panose="020B0503020204020204" pitchFamily="34" charset="-122"/>
              </a:endParaRPr>
            </a:p>
          </p:txBody>
        </p:sp>
        <p:sp>
          <p:nvSpPr>
            <p:cNvPr id="11" name="右大括号 10"/>
            <p:cNvSpPr/>
            <p:nvPr/>
          </p:nvSpPr>
          <p:spPr>
            <a:xfrm rot="5400000">
              <a:off x="5616736" y="2981192"/>
              <a:ext cx="276550" cy="4253341"/>
            </a:xfrm>
            <a:prstGeom prst="rightBrace">
              <a:avLst>
                <a:gd name="adj1" fmla="val 53953"/>
                <a:gd name="adj2" fmla="val 4966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5424862" y="5378778"/>
              <a:ext cx="2041994" cy="369332"/>
            </a:xfrm>
            <a:prstGeom prst="rect">
              <a:avLst/>
            </a:prstGeom>
            <a:no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可能   </a:t>
              </a:r>
              <a:r>
                <a:rPr lang="el-GR" altLang="zh-CN" b="1" smtClean="0">
                  <a:latin typeface="微软雅黑" panose="020B0503020204020204" pitchFamily="34" charset="-122"/>
                  <a:ea typeface="微软雅黑" panose="020B0503020204020204" pitchFamily="34" charset="-122"/>
                </a:rPr>
                <a:t>0 </a:t>
              </a:r>
              <a:r>
                <a:rPr lang="el-GR" altLang="zh-CN" b="1">
                  <a:latin typeface="微软雅黑" panose="020B0503020204020204" pitchFamily="34" charset="-122"/>
                  <a:ea typeface="微软雅黑" panose="020B0503020204020204" pitchFamily="34" charset="-122"/>
                </a:rPr>
                <a:t>&lt; δ &lt;</a:t>
              </a:r>
              <a:r>
                <a:rPr lang="el-GR" altLang="zh-CN" b="1" smtClean="0">
                  <a:latin typeface="微软雅黑" panose="020B0503020204020204" pitchFamily="34" charset="-122"/>
                  <a:ea typeface="微软雅黑" panose="020B0503020204020204" pitchFamily="34" charset="-122"/>
                </a:rPr>
                <a:t>0.5</a:t>
              </a:r>
              <a:endParaRPr lang="zh-CN" altLang="en-US" b="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8077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en-US" altLang="zh-CN" sz="3600"/>
              <a:t>PAC</a:t>
            </a:r>
            <a:r>
              <a:rPr lang="zh-CN" altLang="en-US" sz="3600"/>
              <a:t>学习理论</a:t>
            </a:r>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31</a:t>
            </a:fld>
            <a:endParaRPr lang="zh-CN" altLang="en-US"/>
          </a:p>
        </p:txBody>
      </p:sp>
      <p:sp>
        <p:nvSpPr>
          <p:cNvPr id="6" name="内容占位符 2"/>
          <p:cNvSpPr>
            <a:spLocks noGrp="1"/>
          </p:cNvSpPr>
          <p:nvPr>
            <p:ph idx="1"/>
          </p:nvPr>
        </p:nvSpPr>
        <p:spPr>
          <a:xfrm>
            <a:off x="838198" y="845575"/>
            <a:ext cx="10576190" cy="5368412"/>
          </a:xfrm>
        </p:spPr>
        <p:txBody>
          <a:bodyPr>
            <a:normAutofit/>
          </a:bodyPr>
          <a:lstStyle/>
          <a:p>
            <a:pPr>
              <a:lnSpc>
                <a:spcPct val="100000"/>
              </a:lnSpc>
              <a:buFont typeface="Wingdings" panose="05000000000000000000" pitchFamily="2" charset="2"/>
              <a:buChar char="Ø"/>
            </a:pPr>
            <a:r>
              <a:rPr lang="zh-CN" altLang="en-US"/>
              <a:t>如果固定𝜖</a:t>
            </a:r>
            <a:r>
              <a:rPr lang="en-US" altLang="zh-CN"/>
              <a:t>,</a:t>
            </a:r>
            <a:r>
              <a:rPr lang="zh-CN" altLang="en-US"/>
              <a:t>𝛿， 可以</a:t>
            </a:r>
            <a:r>
              <a:rPr lang="zh-CN" altLang="en-US" smtClean="0"/>
              <a:t>反过来计算</a:t>
            </a:r>
            <a:r>
              <a:rPr lang="zh-CN" altLang="en-US"/>
              <a:t>出需要的样本</a:t>
            </a:r>
            <a:r>
              <a:rPr lang="zh-CN" altLang="en-US" smtClean="0"/>
              <a:t>数量</a:t>
            </a:r>
            <a:endParaRPr lang="en-US" altLang="zh-CN" smtClean="0"/>
          </a:p>
          <a:p>
            <a:pPr>
              <a:lnSpc>
                <a:spcPct val="100000"/>
              </a:lnSpc>
              <a:buFont typeface="Wingdings" panose="05000000000000000000" pitchFamily="2" charset="2"/>
              <a:buChar char="Ø"/>
            </a:pPr>
            <a:endParaRPr lang="en-US" altLang="zh-CN" b="1"/>
          </a:p>
          <a:p>
            <a:pPr>
              <a:lnSpc>
                <a:spcPct val="100000"/>
              </a:lnSpc>
              <a:buFont typeface="Wingdings" panose="05000000000000000000" pitchFamily="2" charset="2"/>
              <a:buChar char="Ø"/>
            </a:pPr>
            <a:endParaRPr lang="en-US" altLang="zh-CN" smtClean="0"/>
          </a:p>
          <a:p>
            <a:pPr lvl="1">
              <a:lnSpc>
                <a:spcPct val="100000"/>
              </a:lnSpc>
              <a:buFont typeface="Wingdings" panose="05000000000000000000" pitchFamily="2" charset="2"/>
              <a:buChar char="Ø"/>
            </a:pPr>
            <a:r>
              <a:rPr lang="zh-CN" altLang="en-US" b="1"/>
              <a:t>如果希望模型的假设空间越大，泛化错误越小，其需要的样本数量越</a:t>
            </a:r>
            <a:r>
              <a:rPr lang="zh-CN" altLang="en-US" b="1" smtClean="0"/>
              <a:t>多</a:t>
            </a:r>
            <a:endParaRPr lang="en-US" altLang="zh-CN" b="1" smtClean="0"/>
          </a:p>
          <a:p>
            <a:pPr>
              <a:lnSpc>
                <a:spcPct val="100000"/>
              </a:lnSpc>
              <a:buFont typeface="Wingdings" panose="05000000000000000000" pitchFamily="2" charset="2"/>
              <a:buChar char="Ø"/>
            </a:pPr>
            <a:endParaRPr lang="en-US" altLang="zh-CN" smtClean="0"/>
          </a:p>
          <a:p>
            <a:pPr>
              <a:lnSpc>
                <a:spcPct val="100000"/>
              </a:lnSpc>
              <a:buFont typeface="Wingdings" panose="05000000000000000000" pitchFamily="2" charset="2"/>
              <a:buChar char="Ø"/>
            </a:pPr>
            <a:r>
              <a:rPr lang="en-US" altLang="zh-CN" smtClean="0"/>
              <a:t>PAC</a:t>
            </a:r>
            <a:r>
              <a:rPr lang="zh-CN" altLang="en-US"/>
              <a:t>学习理论可以帮助分析一个机器学习方法在什么条件下可以学习到一个近似正确的分类器。</a:t>
            </a:r>
          </a:p>
          <a:p>
            <a:pPr>
              <a:lnSpc>
                <a:spcPct val="100000"/>
              </a:lnSpc>
              <a:buFont typeface="Wingdings" panose="05000000000000000000" pitchFamily="2" charset="2"/>
              <a:buChar char="Ø"/>
            </a:pPr>
            <a:endParaRPr lang="en-US" altLang="zh-CN" b="1"/>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086" y="1314451"/>
            <a:ext cx="4574596" cy="897691"/>
          </a:xfrm>
          <a:prstGeom prst="rect">
            <a:avLst/>
          </a:prstGeom>
        </p:spPr>
      </p:pic>
    </p:spTree>
    <p:extLst>
      <p:ext uri="{BB962C8B-B14F-4D97-AF65-F5344CB8AC3E}">
        <p14:creationId xmlns:p14="http://schemas.microsoft.com/office/powerpoint/2010/main" val="4094857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课后作业</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32</a:t>
            </a:fld>
            <a:endParaRPr lang="zh-CN" altLang="en-US"/>
          </a:p>
        </p:txBody>
      </p:sp>
      <p:sp>
        <p:nvSpPr>
          <p:cNvPr id="6" name="内容占位符 2"/>
          <p:cNvSpPr>
            <a:spLocks noGrp="1"/>
          </p:cNvSpPr>
          <p:nvPr>
            <p:ph idx="1"/>
          </p:nvPr>
        </p:nvSpPr>
        <p:spPr>
          <a:xfrm>
            <a:off x="838198" y="845575"/>
            <a:ext cx="10576190" cy="5368412"/>
          </a:xfrm>
        </p:spPr>
        <p:txBody>
          <a:bodyPr>
            <a:normAutofit/>
          </a:bodyPr>
          <a:lstStyle/>
          <a:p>
            <a:pPr>
              <a:lnSpc>
                <a:spcPct val="100000"/>
              </a:lnSpc>
              <a:buFont typeface="Wingdings" panose="05000000000000000000" pitchFamily="2" charset="2"/>
              <a:buChar char="Ø"/>
            </a:pPr>
            <a:r>
              <a:rPr lang="zh-CN" altLang="en-US" b="1" smtClean="0"/>
              <a:t>学习附录</a:t>
            </a:r>
            <a:r>
              <a:rPr lang="en-US" altLang="zh-CN" b="1" smtClean="0"/>
              <a:t>A</a:t>
            </a:r>
            <a:r>
              <a:rPr lang="zh-CN" altLang="en-US" b="1" smtClean="0"/>
              <a:t>、</a:t>
            </a:r>
            <a:r>
              <a:rPr lang="en-US" altLang="zh-CN" b="1" smtClean="0"/>
              <a:t>B</a:t>
            </a:r>
            <a:r>
              <a:rPr lang="zh-CN" altLang="en-US" b="1" smtClean="0"/>
              <a:t>、</a:t>
            </a:r>
            <a:r>
              <a:rPr lang="en-US" altLang="zh-CN" b="1" smtClean="0"/>
              <a:t>C</a:t>
            </a:r>
            <a:r>
              <a:rPr lang="zh-CN" altLang="en-US" b="1" smtClean="0"/>
              <a:t>、</a:t>
            </a:r>
            <a:r>
              <a:rPr lang="en-US" altLang="zh-CN" b="1" smtClean="0"/>
              <a:t>D</a:t>
            </a:r>
            <a:r>
              <a:rPr lang="zh-CN" altLang="en-US" b="1" smtClean="0"/>
              <a:t>、</a:t>
            </a:r>
            <a:r>
              <a:rPr lang="en-US" altLang="zh-CN" b="1" smtClean="0"/>
              <a:t>E</a:t>
            </a:r>
          </a:p>
          <a:p>
            <a:pPr>
              <a:lnSpc>
                <a:spcPct val="100000"/>
              </a:lnSpc>
              <a:buFont typeface="Wingdings" panose="05000000000000000000" pitchFamily="2" charset="2"/>
              <a:buChar char="Ø"/>
            </a:pPr>
            <a:r>
              <a:rPr lang="zh-CN" altLang="en-US" b="1" smtClean="0"/>
              <a:t>完成</a:t>
            </a:r>
            <a:endParaRPr lang="en-US" altLang="zh-CN" b="1" smtClean="0"/>
          </a:p>
          <a:p>
            <a:pPr lvl="1">
              <a:lnSpc>
                <a:spcPct val="100000"/>
              </a:lnSpc>
              <a:buFont typeface="Wingdings" panose="05000000000000000000" pitchFamily="2" charset="2"/>
              <a:buChar char="Ø"/>
            </a:pPr>
            <a:r>
              <a:rPr lang="zh-CN" altLang="en-US" b="1" smtClean="0"/>
              <a:t>习题</a:t>
            </a:r>
            <a:r>
              <a:rPr lang="en-US" altLang="zh-CN" b="1" smtClean="0"/>
              <a:t>2-2</a:t>
            </a:r>
          </a:p>
          <a:p>
            <a:pPr lvl="1">
              <a:lnSpc>
                <a:spcPct val="100000"/>
              </a:lnSpc>
              <a:buFont typeface="Wingdings" panose="05000000000000000000" pitchFamily="2" charset="2"/>
              <a:buChar char="Ø"/>
            </a:pPr>
            <a:r>
              <a:rPr lang="zh-CN" altLang="en-US" b="1" smtClean="0"/>
              <a:t>习题</a:t>
            </a:r>
            <a:r>
              <a:rPr lang="en-US" altLang="zh-CN" b="1" smtClean="0"/>
              <a:t>2-4</a:t>
            </a:r>
            <a:endParaRPr lang="en-US" altLang="zh-CN" b="1"/>
          </a:p>
        </p:txBody>
      </p:sp>
    </p:spTree>
    <p:extLst>
      <p:ext uri="{BB962C8B-B14F-4D97-AF65-F5344CB8AC3E}">
        <p14:creationId xmlns:p14="http://schemas.microsoft.com/office/powerpoint/2010/main" val="3310645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950" y="5609253"/>
            <a:ext cx="1678040" cy="124597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6089"/>
          <a:stretch/>
        </p:blipFill>
        <p:spPr>
          <a:xfrm>
            <a:off x="2095259" y="5609251"/>
            <a:ext cx="2049159" cy="1245971"/>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4418" y="5609250"/>
            <a:ext cx="1868044" cy="1245970"/>
          </a:xfrm>
          <a:prstGeom prst="rect">
            <a:avLst/>
          </a:prstGeom>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7454"/>
          <a:stretch/>
        </p:blipFill>
        <p:spPr>
          <a:xfrm>
            <a:off x="5997660" y="5609248"/>
            <a:ext cx="1892269" cy="124597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89929" y="5609246"/>
            <a:ext cx="1874816" cy="1245972"/>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4745" y="5609246"/>
            <a:ext cx="2019854" cy="1252546"/>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00" y="65088"/>
            <a:ext cx="1295400" cy="1295400"/>
          </a:xfrm>
          <a:prstGeom prst="rect">
            <a:avLst/>
          </a:prstGeom>
          <a:solidFill>
            <a:schemeClr val="bg2"/>
          </a:solidFill>
          <a:effectLst/>
        </p:spPr>
      </p:pic>
      <p:sp>
        <p:nvSpPr>
          <p:cNvPr id="28" name="Rectangle 2"/>
          <p:cNvSpPr txBox="1">
            <a:spLocks noChangeArrowheads="1"/>
          </p:cNvSpPr>
          <p:nvPr/>
        </p:nvSpPr>
        <p:spPr>
          <a:xfrm>
            <a:off x="2223423" y="2307838"/>
            <a:ext cx="7772400" cy="2002485"/>
          </a:xfrm>
          <a:prstGeom prst="rect">
            <a:avLst/>
          </a:prstGeom>
        </p:spPr>
        <p:txBody>
          <a:bodyPr/>
          <a:lstStyle>
            <a:lvl1pPr algn="ctr" defTabSz="914400" rtl="0" eaLnBrk="1" latinLnBrk="0" hangingPunct="1">
              <a:lnSpc>
                <a:spcPct val="90000"/>
              </a:lnSpc>
              <a:spcBef>
                <a:spcPct val="0"/>
              </a:spcBef>
              <a:buNone/>
              <a:defRPr sz="3200" b="1" i="0" kern="1200">
                <a:solidFill>
                  <a:srgbClr val="1E54AC"/>
                </a:solidFill>
                <a:latin typeface="微软雅黑" panose="020B0503020204020204" pitchFamily="34" charset="-122"/>
                <a:ea typeface="微软雅黑" panose="020B0503020204020204" pitchFamily="34" charset="-122"/>
                <a:cs typeface="+mj-cs"/>
              </a:defRPr>
            </a:lvl1pPr>
          </a:lstStyle>
          <a:p>
            <a:pPr>
              <a:lnSpc>
                <a:spcPct val="150000"/>
              </a:lnSpc>
            </a:pPr>
            <a:r>
              <a:rPr lang="zh-CN" altLang="en-US" sz="4800" smtClean="0">
                <a:solidFill>
                  <a:srgbClr val="C00000"/>
                </a:solidFill>
                <a:effectLst>
                  <a:outerShdw blurRad="38100" dist="38100" dir="2700000" algn="tl">
                    <a:srgbClr val="C0C0C0"/>
                  </a:outerShdw>
                </a:effectLst>
              </a:rPr>
              <a:t>谢 谢</a:t>
            </a:r>
            <a:endParaRPr lang="en-US" altLang="zh-CN" sz="4800" smtClean="0">
              <a:solidFill>
                <a:srgbClr val="C00000"/>
              </a:solidFill>
              <a:effectLst>
                <a:outerShdw blurRad="38100" dist="38100" dir="2700000" algn="tl">
                  <a:srgbClr val="C0C0C0"/>
                </a:outerShdw>
              </a:effectLst>
            </a:endParaRPr>
          </a:p>
        </p:txBody>
      </p:sp>
    </p:spTree>
    <p:extLst>
      <p:ext uri="{BB962C8B-B14F-4D97-AF65-F5344CB8AC3E}">
        <p14:creationId xmlns:p14="http://schemas.microsoft.com/office/powerpoint/2010/main" val="4293464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a:t>什么是机器学习？</a:t>
            </a:r>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4</a:t>
            </a:fld>
            <a:endParaRPr lang="zh-CN" altLang="en-US"/>
          </a:p>
        </p:txBody>
      </p:sp>
      <p:sp>
        <p:nvSpPr>
          <p:cNvPr id="6" name="内容占位符 2"/>
          <p:cNvSpPr>
            <a:spLocks noGrp="1"/>
          </p:cNvSpPr>
          <p:nvPr>
            <p:ph idx="1"/>
          </p:nvPr>
        </p:nvSpPr>
        <p:spPr>
          <a:xfrm>
            <a:off x="838198" y="845575"/>
            <a:ext cx="10515602" cy="5368412"/>
          </a:xfrm>
        </p:spPr>
        <p:txBody>
          <a:bodyPr>
            <a:normAutofit/>
          </a:bodyPr>
          <a:lstStyle/>
          <a:p>
            <a:pPr>
              <a:lnSpc>
                <a:spcPct val="100000"/>
              </a:lnSpc>
              <a:buFont typeface="Wingdings" panose="05000000000000000000" pitchFamily="2" charset="2"/>
              <a:buChar char="Ø"/>
            </a:pPr>
            <a:r>
              <a:rPr lang="zh-CN" altLang="en-US" sz="2800" smtClean="0"/>
              <a:t>为什么要“机器学习”</a:t>
            </a:r>
            <a:endParaRPr lang="en-US" altLang="zh-CN" sz="2800" smtClean="0"/>
          </a:p>
          <a:p>
            <a:pPr lvl="1">
              <a:lnSpc>
                <a:spcPct val="100000"/>
              </a:lnSpc>
              <a:buFont typeface="Wingdings" panose="05000000000000000000" pitchFamily="2" charset="2"/>
              <a:buChar char="Ø"/>
            </a:pPr>
            <a:r>
              <a:rPr lang="zh-CN" altLang="en-US" b="1"/>
              <a:t>现实世界的问题都比较复杂</a:t>
            </a:r>
          </a:p>
          <a:p>
            <a:pPr lvl="1">
              <a:lnSpc>
                <a:spcPct val="100000"/>
              </a:lnSpc>
              <a:buFont typeface="Wingdings" panose="05000000000000000000" pitchFamily="2" charset="2"/>
              <a:buChar char="Ø"/>
            </a:pPr>
            <a:r>
              <a:rPr lang="zh-CN" altLang="en-US" b="1"/>
              <a:t>很难通过规则来手工</a:t>
            </a:r>
            <a:r>
              <a:rPr lang="zh-CN" altLang="en-US" b="1" smtClean="0"/>
              <a:t>实现</a:t>
            </a:r>
            <a:endParaRPr lang="zh-CN" altLang="en-US" b="1"/>
          </a:p>
        </p:txBody>
      </p:sp>
      <p:sp>
        <p:nvSpPr>
          <p:cNvPr id="25" name="文字方塊 8"/>
          <p:cNvSpPr txBox="1"/>
          <p:nvPr/>
        </p:nvSpPr>
        <p:spPr>
          <a:xfrm>
            <a:off x="9390085" y="5002759"/>
            <a:ext cx="1132686" cy="523220"/>
          </a:xfrm>
          <a:prstGeom prst="rect">
            <a:avLst/>
          </a:prstGeom>
          <a:noFill/>
        </p:spPr>
        <p:txBody>
          <a:bodyPr wrap="square" rtlCol="0">
            <a:spAutoFit/>
          </a:bodyPr>
          <a:lstStyle/>
          <a:p>
            <a:r>
              <a:rPr lang="en-US" altLang="zh-TW" sz="2800" smtClean="0"/>
              <a:t>“6</a:t>
            </a:r>
            <a:r>
              <a:rPr lang="en-US" altLang="zh-CN" sz="2800" smtClean="0"/>
              <a:t>-5</a:t>
            </a:r>
            <a:r>
              <a:rPr lang="en-US" altLang="zh-TW" sz="2800" smtClean="0"/>
              <a:t>”</a:t>
            </a:r>
            <a:endParaRPr lang="zh-TW" altLang="en-US" sz="2800" dirty="0"/>
          </a:p>
        </p:txBody>
      </p:sp>
      <p:graphicFrame>
        <p:nvGraphicFramePr>
          <p:cNvPr id="26" name="对象 25"/>
          <p:cNvGraphicFramePr>
            <a:graphicFrameLocks noChangeAspect="1"/>
          </p:cNvGraphicFramePr>
          <p:nvPr>
            <p:extLst/>
          </p:nvPr>
        </p:nvGraphicFramePr>
        <p:xfrm>
          <a:off x="6698429" y="5016535"/>
          <a:ext cx="2842055" cy="553647"/>
        </p:xfrm>
        <a:graphic>
          <a:graphicData uri="http://schemas.openxmlformats.org/presentationml/2006/ole">
            <mc:AlternateContent xmlns:mc="http://schemas.openxmlformats.org/markup-compatibility/2006">
              <mc:Choice xmlns:v="urn:schemas-microsoft-com:vml" Requires="v">
                <p:oleObj spid="_x0000_s6169" name="Equation" r:id="rId3" imgW="977760" imgH="190440" progId="Equation.DSMT4">
                  <p:embed/>
                </p:oleObj>
              </mc:Choice>
              <mc:Fallback>
                <p:oleObj name="Equation" r:id="rId3" imgW="977760" imgH="190440" progId="Equation.DSMT4">
                  <p:embed/>
                  <p:pic>
                    <p:nvPicPr>
                      <p:cNvPr id="26" name="对象 25"/>
                      <p:cNvPicPr/>
                      <p:nvPr/>
                    </p:nvPicPr>
                    <p:blipFill>
                      <a:blip r:embed="rId4"/>
                      <a:stretch>
                        <a:fillRect/>
                      </a:stretch>
                    </p:blipFill>
                    <p:spPr>
                      <a:xfrm>
                        <a:off x="6698429" y="5016535"/>
                        <a:ext cx="2842055" cy="553647"/>
                      </a:xfrm>
                      <a:prstGeom prst="rect">
                        <a:avLst/>
                      </a:prstGeom>
                    </p:spPr>
                  </p:pic>
                </p:oleObj>
              </mc:Fallback>
            </mc:AlternateContent>
          </a:graphicData>
        </a:graphic>
      </p:graphicFrame>
      <p:pic>
        <p:nvPicPr>
          <p:cNvPr id="27" name="图片 26" descr="屏幕剪辑"/>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86285" y="4637946"/>
            <a:ext cx="1219200" cy="1215850"/>
          </a:xfrm>
          <a:prstGeom prst="rect">
            <a:avLst/>
          </a:prstGeom>
        </p:spPr>
      </p:pic>
      <p:pic>
        <p:nvPicPr>
          <p:cNvPr id="29" name="Picture 2" descr="âPattern Recognition handwrite numberâçå¾çæç´¢ç»æ"/>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072643" y="2113587"/>
            <a:ext cx="3670974" cy="21641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770746" y="2491776"/>
            <a:ext cx="5691714" cy="3191285"/>
            <a:chOff x="770747" y="1996662"/>
            <a:chExt cx="5691714" cy="3191285"/>
          </a:xfrm>
        </p:grpSpPr>
        <p:pic>
          <p:nvPicPr>
            <p:cNvPr id="30" name="Picture 2" descr="https://t7.baidu.com/it/u=4256280520,1252070511&amp;fm=193&amp;f=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7905"/>
            <a:stretch/>
          </p:blipFill>
          <p:spPr bwMode="auto">
            <a:xfrm>
              <a:off x="1481112" y="2073391"/>
              <a:ext cx="1703713" cy="125522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img0.baidu.com/it/u=25522092,738058934&amp;fm=253&amp;fmt=auto&amp;app=120&amp;f=JPEG?w=800&amp;h=14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0936" y="3466488"/>
              <a:ext cx="974956" cy="17214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s://img0.baidu.com/it/u=1410510505,4239539557&amp;fm=253&amp;fmt=auto&amp;app=138&amp;f=JPEG?w=800&amp;h=50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78620" y="3951620"/>
              <a:ext cx="1978123" cy="12363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https://img1.baidu.com/it/u=1631734953,1918984483&amp;fm=253&amp;fmt=auto&amp;app=138&amp;f=JPEG?w=281&amp;h=500"/>
            <p:cNvPicPr>
              <a:picLocks noChangeAspect="1" noChangeArrowheads="1"/>
            </p:cNvPicPr>
            <p:nvPr/>
          </p:nvPicPr>
          <p:blipFill rotWithShape="1">
            <a:blip r:embed="rId10">
              <a:extLst>
                <a:ext uri="{28A0092B-C50C-407E-A947-70E740481C1C}">
                  <a14:useLocalDpi xmlns:a14="http://schemas.microsoft.com/office/drawing/2010/main" val="0"/>
                </a:ext>
              </a:extLst>
            </a:blip>
            <a:srcRect t="24641"/>
            <a:stretch/>
          </p:blipFill>
          <p:spPr bwMode="auto">
            <a:xfrm>
              <a:off x="3095641" y="1996662"/>
              <a:ext cx="1400721" cy="18782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对象 33"/>
            <p:cNvGraphicFramePr>
              <a:graphicFrameLocks noChangeAspect="1"/>
            </p:cNvGraphicFramePr>
            <p:nvPr>
              <p:extLst>
                <p:ext uri="{D42A27DB-BD31-4B8C-83A1-F6EECF244321}">
                  <p14:modId xmlns:p14="http://schemas.microsoft.com/office/powerpoint/2010/main" val="2124216547"/>
                </p:ext>
              </p:extLst>
            </p:nvPr>
          </p:nvGraphicFramePr>
          <p:xfrm>
            <a:off x="770747" y="3397583"/>
            <a:ext cx="4649788" cy="554037"/>
          </p:xfrm>
          <a:graphic>
            <a:graphicData uri="http://schemas.openxmlformats.org/presentationml/2006/ole">
              <mc:AlternateContent xmlns:mc="http://schemas.openxmlformats.org/markup-compatibility/2006">
                <mc:Choice xmlns:v="urn:schemas-microsoft-com:vml" Requires="v">
                  <p:oleObj spid="_x0000_s6170" name="Equation" r:id="rId11" imgW="1600200" imgH="190440" progId="Equation.DSMT4">
                    <p:embed/>
                  </p:oleObj>
                </mc:Choice>
                <mc:Fallback>
                  <p:oleObj name="Equation" r:id="rId11" imgW="1600200" imgH="190440" progId="Equation.DSMT4">
                    <p:embed/>
                    <p:pic>
                      <p:nvPicPr>
                        <p:cNvPr id="26" name="对象 25"/>
                        <p:cNvPicPr/>
                        <p:nvPr/>
                      </p:nvPicPr>
                      <p:blipFill>
                        <a:blip r:embed="rId12"/>
                        <a:stretch>
                          <a:fillRect/>
                        </a:stretch>
                      </p:blipFill>
                      <p:spPr>
                        <a:xfrm>
                          <a:off x="770747" y="3397583"/>
                          <a:ext cx="4649788" cy="554037"/>
                        </a:xfrm>
                        <a:prstGeom prst="rect">
                          <a:avLst/>
                        </a:prstGeom>
                      </p:spPr>
                    </p:pic>
                  </p:oleObj>
                </mc:Fallback>
              </mc:AlternateContent>
            </a:graphicData>
          </a:graphic>
        </p:graphicFrame>
        <p:sp>
          <p:nvSpPr>
            <p:cNvPr id="35" name="文字方塊 8"/>
            <p:cNvSpPr txBox="1"/>
            <p:nvPr/>
          </p:nvSpPr>
          <p:spPr>
            <a:xfrm>
              <a:off x="5329775" y="3434731"/>
              <a:ext cx="1132686" cy="523220"/>
            </a:xfrm>
            <a:prstGeom prst="rect">
              <a:avLst/>
            </a:prstGeom>
            <a:noFill/>
          </p:spPr>
          <p:txBody>
            <a:bodyPr wrap="square" rtlCol="0">
              <a:spAutoFit/>
            </a:bodyPr>
            <a:lstStyle/>
            <a:p>
              <a:r>
                <a:rPr lang="en-US" altLang="zh-TW" sz="2800" smtClean="0"/>
                <a:t>“</a:t>
              </a:r>
              <a:r>
                <a:rPr lang="zh-CN" altLang="en-US" sz="2800" smtClean="0"/>
                <a:t>猫</a:t>
              </a:r>
              <a:r>
                <a:rPr lang="en-US" altLang="zh-TW" sz="2800" smtClean="0"/>
                <a:t>”</a:t>
              </a:r>
              <a:endParaRPr lang="zh-TW" altLang="en-US" sz="2800" dirty="0"/>
            </a:p>
          </p:txBody>
        </p:sp>
      </p:grpSp>
    </p:spTree>
    <p:extLst>
      <p:ext uri="{BB962C8B-B14F-4D97-AF65-F5344CB8AC3E}">
        <p14:creationId xmlns:p14="http://schemas.microsoft.com/office/powerpoint/2010/main" val="303951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a:t>一些基本</a:t>
            </a:r>
            <a:r>
              <a:rPr lang="zh-CN" altLang="en-US" sz="3600" smtClean="0"/>
              <a:t>概念</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5</a:t>
            </a:fld>
            <a:endParaRPr lang="zh-CN" altLang="en-US"/>
          </a:p>
        </p:txBody>
      </p:sp>
      <p:sp>
        <p:nvSpPr>
          <p:cNvPr id="6" name="内容占位符 2"/>
          <p:cNvSpPr>
            <a:spLocks noGrp="1"/>
          </p:cNvSpPr>
          <p:nvPr>
            <p:ph idx="1"/>
          </p:nvPr>
        </p:nvSpPr>
        <p:spPr>
          <a:xfrm>
            <a:off x="838198" y="845575"/>
            <a:ext cx="10515602" cy="5368412"/>
          </a:xfrm>
        </p:spPr>
        <p:txBody>
          <a:bodyPr>
            <a:normAutofit/>
          </a:bodyPr>
          <a:lstStyle/>
          <a:p>
            <a:pPr>
              <a:lnSpc>
                <a:spcPct val="100000"/>
              </a:lnSpc>
              <a:buFont typeface="Wingdings" panose="05000000000000000000" pitchFamily="2" charset="2"/>
              <a:buChar char="Ø"/>
            </a:pPr>
            <a:r>
              <a:rPr lang="zh-CN" altLang="en-US" b="1" smtClean="0"/>
              <a:t>机器学习系统</a:t>
            </a:r>
            <a:endParaRPr lang="zh-CN" altLang="en-US" b="1"/>
          </a:p>
        </p:txBody>
      </p:sp>
      <p:grpSp>
        <p:nvGrpSpPr>
          <p:cNvPr id="10" name="组合 9"/>
          <p:cNvGrpSpPr/>
          <p:nvPr/>
        </p:nvGrpSpPr>
        <p:grpSpPr>
          <a:xfrm>
            <a:off x="1051938" y="1770814"/>
            <a:ext cx="9909313" cy="3596016"/>
            <a:chOff x="1034096" y="2149955"/>
            <a:chExt cx="9909313" cy="3596016"/>
          </a:xfrm>
        </p:grpSpPr>
        <p:pic>
          <p:nvPicPr>
            <p:cNvPr id="16" name="图片 15">
              <a:extLst>
                <a:ext uri="{FF2B5EF4-FFF2-40B4-BE49-F238E27FC236}">
                  <a16:creationId xmlns:a16="http://schemas.microsoft.com/office/drawing/2014/main" id="{AD1E55F4-CCBD-4EB9-B7FC-D063FD23C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096" y="2149955"/>
              <a:ext cx="9909313" cy="2894856"/>
            </a:xfrm>
            <a:prstGeom prst="rect">
              <a:avLst/>
            </a:prstGeom>
          </p:spPr>
        </p:pic>
        <p:sp>
          <p:nvSpPr>
            <p:cNvPr id="4" name="文本框 3"/>
            <p:cNvSpPr txBox="1"/>
            <p:nvPr/>
          </p:nvSpPr>
          <p:spPr>
            <a:xfrm>
              <a:off x="2020601" y="3782493"/>
              <a:ext cx="655691"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特征</a:t>
              </a:r>
              <a:endParaRPr lang="zh-CN" altLang="en-US" b="1">
                <a:latin typeface="微软雅黑" panose="020B0503020204020204" pitchFamily="34" charset="-122"/>
                <a:ea typeface="微软雅黑" panose="020B0503020204020204" pitchFamily="34" charset="-122"/>
              </a:endParaRPr>
            </a:p>
          </p:txBody>
        </p:sp>
        <p:sp>
          <p:nvSpPr>
            <p:cNvPr id="20" name="文本框 19"/>
            <p:cNvSpPr txBox="1"/>
            <p:nvPr/>
          </p:nvSpPr>
          <p:spPr>
            <a:xfrm>
              <a:off x="2636148" y="3782493"/>
              <a:ext cx="804746" cy="369332"/>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rPr>
                <a:t>(</a:t>
              </a:r>
              <a:r>
                <a:rPr lang="zh-CN" altLang="en-US" b="1" smtClean="0">
                  <a:latin typeface="微软雅黑" panose="020B0503020204020204" pitchFamily="34" charset="-122"/>
                  <a:ea typeface="微软雅黑" panose="020B0503020204020204" pitchFamily="34" charset="-122"/>
                </a:rPr>
                <a:t>标签</a:t>
              </a:r>
              <a:r>
                <a:rPr lang="en-US" altLang="zh-CN" b="1" smtClean="0">
                  <a:latin typeface="微软雅黑" panose="020B0503020204020204" pitchFamily="34" charset="-122"/>
                  <a:ea typeface="微软雅黑" panose="020B0503020204020204" pitchFamily="34" charset="-122"/>
                </a:rPr>
                <a:t>)</a:t>
              </a:r>
              <a:endParaRPr lang="zh-CN" altLang="en-US" b="1">
                <a:latin typeface="微软雅黑" panose="020B0503020204020204" pitchFamily="34" charset="-122"/>
                <a:ea typeface="微软雅黑" panose="020B0503020204020204" pitchFamily="34" charset="-122"/>
              </a:endParaRPr>
            </a:p>
          </p:txBody>
        </p:sp>
        <p:sp>
          <p:nvSpPr>
            <p:cNvPr id="23" name="文本框 22"/>
            <p:cNvSpPr txBox="1"/>
            <p:nvPr/>
          </p:nvSpPr>
          <p:spPr>
            <a:xfrm>
              <a:off x="1190581" y="3788902"/>
              <a:ext cx="655691" cy="369332"/>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样本</a:t>
              </a:r>
              <a:endParaRPr lang="zh-CN" altLang="en-US" b="1">
                <a:latin typeface="微软雅黑" panose="020B0503020204020204" pitchFamily="34" charset="-122"/>
                <a:ea typeface="微软雅黑" panose="020B0503020204020204" pitchFamily="34" charset="-122"/>
              </a:endParaRPr>
            </a:p>
          </p:txBody>
        </p:sp>
        <p:sp>
          <p:nvSpPr>
            <p:cNvPr id="24" name="文本框 23"/>
            <p:cNvSpPr txBox="1"/>
            <p:nvPr/>
          </p:nvSpPr>
          <p:spPr>
            <a:xfrm>
              <a:off x="1831401" y="4573404"/>
              <a:ext cx="1609493" cy="369332"/>
            </a:xfrm>
            <a:prstGeom prst="rect">
              <a:avLst/>
            </a:prstGeom>
            <a:solidFill>
              <a:schemeClr val="bg1"/>
            </a:solid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训练样本集</a:t>
              </a:r>
              <a:endParaRPr lang="zh-CN" altLang="en-US" b="1">
                <a:latin typeface="微软雅黑" panose="020B0503020204020204" pitchFamily="34" charset="-122"/>
                <a:ea typeface="微软雅黑" panose="020B0503020204020204" pitchFamily="34" charset="-122"/>
              </a:endParaRPr>
            </a:p>
          </p:txBody>
        </p:sp>
        <p:sp>
          <p:nvSpPr>
            <p:cNvPr id="28" name="文本框 27"/>
            <p:cNvSpPr txBox="1"/>
            <p:nvPr/>
          </p:nvSpPr>
          <p:spPr>
            <a:xfrm>
              <a:off x="5484539" y="5376639"/>
              <a:ext cx="1609493" cy="369332"/>
            </a:xfrm>
            <a:prstGeom prst="rect">
              <a:avLst/>
            </a:prstGeom>
            <a:solidFill>
              <a:schemeClr val="bg1"/>
            </a:solid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测试样本集</a:t>
              </a:r>
              <a:endParaRPr lang="zh-CN" altLang="en-US" b="1">
                <a:latin typeface="微软雅黑" panose="020B0503020204020204" pitchFamily="34" charset="-122"/>
                <a:ea typeface="微软雅黑" panose="020B0503020204020204" pitchFamily="34" charset="-122"/>
              </a:endParaRPr>
            </a:p>
          </p:txBody>
        </p:sp>
        <p:sp>
          <p:nvSpPr>
            <p:cNvPr id="39" name="文本框 38"/>
            <p:cNvSpPr txBox="1"/>
            <p:nvPr/>
          </p:nvSpPr>
          <p:spPr>
            <a:xfrm>
              <a:off x="1769698" y="2895916"/>
              <a:ext cx="1609493" cy="369332"/>
            </a:xfrm>
            <a:prstGeom prst="rect">
              <a:avLst/>
            </a:prstGeom>
            <a:solidFill>
              <a:schemeClr val="bg1"/>
            </a:solid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输入</a:t>
              </a:r>
              <a:endParaRPr lang="zh-CN" altLang="en-US" b="1">
                <a:latin typeface="微软雅黑" panose="020B0503020204020204" pitchFamily="34" charset="-122"/>
                <a:ea typeface="微软雅黑" panose="020B0503020204020204" pitchFamily="34" charset="-122"/>
              </a:endParaRPr>
            </a:p>
          </p:txBody>
        </p:sp>
        <p:sp>
          <p:nvSpPr>
            <p:cNvPr id="40" name="文本框 39"/>
            <p:cNvSpPr txBox="1"/>
            <p:nvPr/>
          </p:nvSpPr>
          <p:spPr>
            <a:xfrm>
              <a:off x="8415823" y="2895916"/>
              <a:ext cx="2070783" cy="369332"/>
            </a:xfrm>
            <a:prstGeom prst="rect">
              <a:avLst/>
            </a:prstGeom>
            <a:solidFill>
              <a:schemeClr val="bg1"/>
            </a:solid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预测（决策）输出</a:t>
              </a:r>
              <a:endParaRPr lang="zh-CN" altLang="en-US" b="1">
                <a:latin typeface="微软雅黑" panose="020B0503020204020204" pitchFamily="34" charset="-122"/>
                <a:ea typeface="微软雅黑" panose="020B0503020204020204" pitchFamily="34" charset="-122"/>
              </a:endParaRPr>
            </a:p>
          </p:txBody>
        </p:sp>
        <p:sp>
          <p:nvSpPr>
            <p:cNvPr id="41" name="文本框 40"/>
            <p:cNvSpPr txBox="1"/>
            <p:nvPr/>
          </p:nvSpPr>
          <p:spPr>
            <a:xfrm>
              <a:off x="5184005" y="3763297"/>
              <a:ext cx="1609493" cy="369332"/>
            </a:xfrm>
            <a:prstGeom prst="rect">
              <a:avLst/>
            </a:prstGeom>
            <a:solidFill>
              <a:schemeClr val="bg1"/>
            </a:solid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学习算法</a:t>
              </a:r>
              <a:endParaRPr lang="zh-CN" altLang="en-US" b="1">
                <a:latin typeface="微软雅黑" panose="020B0503020204020204" pitchFamily="34" charset="-122"/>
                <a:ea typeface="微软雅黑" panose="020B0503020204020204" pitchFamily="34" charset="-122"/>
              </a:endParaRPr>
            </a:p>
          </p:txBody>
        </p:sp>
        <p:sp>
          <p:nvSpPr>
            <p:cNvPr id="42" name="文本框 41"/>
            <p:cNvSpPr txBox="1"/>
            <p:nvPr/>
          </p:nvSpPr>
          <p:spPr>
            <a:xfrm>
              <a:off x="8601307" y="4582840"/>
              <a:ext cx="1609493" cy="369332"/>
            </a:xfrm>
            <a:prstGeom prst="rect">
              <a:avLst/>
            </a:prstGeom>
            <a:solidFill>
              <a:schemeClr val="bg1"/>
            </a:solid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函数集合</a:t>
              </a:r>
              <a:endParaRPr lang="zh-CN" altLang="en-US" b="1">
                <a:latin typeface="微软雅黑" panose="020B0503020204020204" pitchFamily="34" charset="-122"/>
                <a:ea typeface="微软雅黑" panose="020B0503020204020204" pitchFamily="34" charset="-122"/>
              </a:endParaRPr>
            </a:p>
          </p:txBody>
        </p:sp>
        <p:sp>
          <p:nvSpPr>
            <p:cNvPr id="43" name="文本框 42"/>
            <p:cNvSpPr txBox="1"/>
            <p:nvPr/>
          </p:nvSpPr>
          <p:spPr>
            <a:xfrm>
              <a:off x="6198219" y="2956626"/>
              <a:ext cx="1609493" cy="369332"/>
            </a:xfrm>
            <a:prstGeom prst="rect">
              <a:avLst/>
            </a:prstGeom>
            <a:solidFill>
              <a:schemeClr val="bg1"/>
            </a:solid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学习到的函数</a:t>
              </a:r>
              <a:endParaRPr lang="zh-CN" altLang="en-US" b="1">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903" y="4532826"/>
              <a:ext cx="3709594" cy="838691"/>
            </a:xfrm>
            <a:prstGeom prst="rect">
              <a:avLst/>
            </a:prstGeom>
          </p:spPr>
        </p:pic>
        <p:sp>
          <p:nvSpPr>
            <p:cNvPr id="44" name="文本框 43"/>
            <p:cNvSpPr txBox="1"/>
            <p:nvPr/>
          </p:nvSpPr>
          <p:spPr>
            <a:xfrm>
              <a:off x="4053466" y="5364529"/>
              <a:ext cx="1609493" cy="369332"/>
            </a:xfrm>
            <a:prstGeom prst="rect">
              <a:avLst/>
            </a:prstGeom>
            <a:solidFill>
              <a:schemeClr val="bg1"/>
            </a:solidFill>
          </p:spPr>
          <p:txBody>
            <a:bodyPr wrap="square" rtlCol="0">
              <a:spAutoFit/>
            </a:bodyPr>
            <a:lstStyle/>
            <a:p>
              <a:pPr algn="ctr"/>
              <a:r>
                <a:rPr lang="zh-CN" altLang="en-US" b="1" smtClean="0">
                  <a:latin typeface="微软雅黑" panose="020B0503020204020204" pitchFamily="34" charset="-122"/>
                  <a:ea typeface="微软雅黑" panose="020B0503020204020204" pitchFamily="34" charset="-122"/>
                </a:rPr>
                <a:t>评价函数</a:t>
              </a:r>
              <a:endParaRPr lang="zh-CN" altLang="en-US" b="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57428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a:t>一些基本</a:t>
            </a:r>
            <a:r>
              <a:rPr lang="zh-CN" altLang="en-US" sz="3600" smtClean="0"/>
              <a:t>概念</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6</a:t>
            </a:fld>
            <a:endParaRPr lang="zh-CN" altLang="en-US"/>
          </a:p>
        </p:txBody>
      </p:sp>
      <p:sp>
        <p:nvSpPr>
          <p:cNvPr id="6" name="内容占位符 2"/>
          <p:cNvSpPr>
            <a:spLocks noGrp="1"/>
          </p:cNvSpPr>
          <p:nvPr>
            <p:ph idx="1"/>
          </p:nvPr>
        </p:nvSpPr>
        <p:spPr>
          <a:xfrm>
            <a:off x="838198" y="845575"/>
            <a:ext cx="10515602" cy="5368412"/>
          </a:xfrm>
        </p:spPr>
        <p:txBody>
          <a:bodyPr>
            <a:normAutofit/>
          </a:bodyPr>
          <a:lstStyle/>
          <a:p>
            <a:pPr>
              <a:lnSpc>
                <a:spcPct val="100000"/>
              </a:lnSpc>
              <a:buFont typeface="Wingdings" panose="05000000000000000000" pitchFamily="2" charset="2"/>
              <a:buChar char="Ø"/>
            </a:pPr>
            <a:r>
              <a:rPr lang="zh-CN" altLang="en-US" b="1" smtClean="0"/>
              <a:t>机器学习算法分类</a:t>
            </a:r>
            <a:endParaRPr lang="en-US" altLang="zh-CN" b="1" smtClean="0"/>
          </a:p>
          <a:p>
            <a:pPr lvl="1">
              <a:lnSpc>
                <a:spcPct val="100000"/>
              </a:lnSpc>
              <a:buFont typeface="Wingdings" panose="05000000000000000000" pitchFamily="2" charset="2"/>
              <a:buChar char="Ø"/>
            </a:pPr>
            <a:r>
              <a:rPr lang="zh-CN" altLang="en-US" b="1" smtClean="0">
                <a:solidFill>
                  <a:srgbClr val="C00000"/>
                </a:solidFill>
              </a:rPr>
              <a:t>监督学习</a:t>
            </a:r>
            <a:r>
              <a:rPr lang="en-US" altLang="zh-CN" b="1" smtClean="0"/>
              <a:t>(Supervised </a:t>
            </a:r>
            <a:r>
              <a:rPr lang="en-US" altLang="zh-CN" b="1" smtClean="0"/>
              <a:t>Learning: SL):</a:t>
            </a:r>
            <a:r>
              <a:rPr lang="zh-CN" altLang="en-US" b="1" smtClean="0"/>
              <a:t> </a:t>
            </a:r>
            <a:r>
              <a:rPr lang="zh-CN" altLang="en-US" b="1"/>
              <a:t>如果机器学习的目标是建模样本的特征 𝒙 和标签 𝑦 之间的关系</a:t>
            </a:r>
            <a:r>
              <a:rPr lang="zh-CN" altLang="en-US" b="1" smtClean="0"/>
              <a:t>：𝑦 </a:t>
            </a:r>
            <a:r>
              <a:rPr lang="en-US" altLang="zh-CN" b="1" smtClean="0"/>
              <a:t>=</a:t>
            </a:r>
            <a:r>
              <a:rPr lang="zh-CN" altLang="en-US" b="1" smtClean="0"/>
              <a:t>𝑓</a:t>
            </a:r>
            <a:r>
              <a:rPr lang="en-US" altLang="zh-CN" b="1"/>
              <a:t>(</a:t>
            </a:r>
            <a:r>
              <a:rPr lang="zh-CN" altLang="en-US" b="1"/>
              <a:t>𝒙</a:t>
            </a:r>
            <a:r>
              <a:rPr lang="en-US" altLang="zh-CN" b="1"/>
              <a:t>; </a:t>
            </a:r>
            <a:r>
              <a:rPr lang="zh-CN" altLang="en-US" b="1"/>
              <a:t>𝜃</a:t>
            </a:r>
            <a:r>
              <a:rPr lang="en-US" altLang="zh-CN" b="1"/>
              <a:t>)</a:t>
            </a:r>
            <a:r>
              <a:rPr lang="zh-CN" altLang="en-US" b="1"/>
              <a:t>或𝑝</a:t>
            </a:r>
            <a:r>
              <a:rPr lang="en-US" altLang="zh-CN" b="1"/>
              <a:t>(</a:t>
            </a:r>
            <a:r>
              <a:rPr lang="zh-CN" altLang="en-US" b="1"/>
              <a:t>𝑦</a:t>
            </a:r>
            <a:r>
              <a:rPr lang="en-US" altLang="zh-CN" b="1"/>
              <a:t>|</a:t>
            </a:r>
            <a:r>
              <a:rPr lang="zh-CN" altLang="en-US" b="1"/>
              <a:t>𝒙</a:t>
            </a:r>
            <a:r>
              <a:rPr lang="en-US" altLang="zh-CN" b="1"/>
              <a:t>; </a:t>
            </a:r>
            <a:r>
              <a:rPr lang="zh-CN" altLang="en-US" b="1"/>
              <a:t>𝜃</a:t>
            </a:r>
            <a:r>
              <a:rPr lang="en-US" altLang="zh-CN" b="1"/>
              <a:t>)</a:t>
            </a:r>
            <a:r>
              <a:rPr lang="zh-CN" altLang="en-US" b="1" smtClean="0"/>
              <a:t>，并且</a:t>
            </a:r>
            <a:r>
              <a:rPr lang="zh-CN" altLang="en-US" b="1"/>
              <a:t>训练集中每个样本都有</a:t>
            </a:r>
            <a:r>
              <a:rPr lang="zh-CN" altLang="en-US" b="1" smtClean="0"/>
              <a:t>标签</a:t>
            </a:r>
            <a:r>
              <a:rPr lang="en-US" altLang="zh-CN" b="1" smtClean="0"/>
              <a:t>.</a:t>
            </a:r>
          </a:p>
          <a:p>
            <a:pPr lvl="2">
              <a:lnSpc>
                <a:spcPct val="100000"/>
              </a:lnSpc>
              <a:buFont typeface="Wingdings" panose="05000000000000000000" pitchFamily="2" charset="2"/>
              <a:buChar char="Ø"/>
            </a:pPr>
            <a:r>
              <a:rPr lang="zh-CN" altLang="en-US" b="1"/>
              <a:t>回归（ </a:t>
            </a:r>
            <a:r>
              <a:rPr lang="en-US" altLang="zh-CN" b="1"/>
              <a:t>Regression</a:t>
            </a:r>
            <a:r>
              <a:rPr lang="zh-CN" altLang="en-US" b="1"/>
              <a:t>） 、</a:t>
            </a:r>
            <a:r>
              <a:rPr lang="zh-CN" altLang="en-US" b="1" smtClean="0"/>
              <a:t>分类</a:t>
            </a:r>
            <a:r>
              <a:rPr lang="zh-CN" altLang="en-US" b="1"/>
              <a:t>（ </a:t>
            </a:r>
            <a:r>
              <a:rPr lang="en-US" altLang="zh-CN" b="1"/>
              <a:t>Classification</a:t>
            </a:r>
            <a:r>
              <a:rPr lang="zh-CN" altLang="en-US" b="1" smtClean="0"/>
              <a:t>）、结构化</a:t>
            </a:r>
            <a:r>
              <a:rPr lang="zh-CN" altLang="en-US" b="1"/>
              <a:t>学习（ </a:t>
            </a:r>
            <a:r>
              <a:rPr lang="en-US" altLang="zh-CN" b="1"/>
              <a:t>Structured Learning</a:t>
            </a:r>
            <a:r>
              <a:rPr lang="zh-CN" altLang="en-US" b="1"/>
              <a:t>） </a:t>
            </a:r>
            <a:endParaRPr lang="en-US" altLang="zh-CN" b="1" smtClean="0"/>
          </a:p>
          <a:p>
            <a:pPr lvl="1">
              <a:lnSpc>
                <a:spcPct val="100000"/>
              </a:lnSpc>
              <a:buFont typeface="Wingdings" panose="05000000000000000000" pitchFamily="2" charset="2"/>
              <a:buChar char="Ø"/>
            </a:pPr>
            <a:r>
              <a:rPr lang="zh-CN" altLang="en-US" b="1">
                <a:solidFill>
                  <a:srgbClr val="C00000"/>
                </a:solidFill>
              </a:rPr>
              <a:t>无监督学习</a:t>
            </a:r>
            <a:r>
              <a:rPr lang="zh-CN" altLang="en-US" b="1"/>
              <a:t>（ </a:t>
            </a:r>
            <a:r>
              <a:rPr lang="en-US" altLang="zh-CN" b="1"/>
              <a:t>Unsupervised </a:t>
            </a:r>
            <a:r>
              <a:rPr lang="en-US" altLang="zh-CN" b="1" smtClean="0"/>
              <a:t>Learning: UL</a:t>
            </a:r>
            <a:r>
              <a:rPr lang="zh-CN" altLang="en-US" b="1"/>
              <a:t>） 是指从不包含</a:t>
            </a:r>
            <a:r>
              <a:rPr lang="zh-CN" altLang="en-US" b="1" smtClean="0"/>
              <a:t>目标签</a:t>
            </a:r>
            <a:r>
              <a:rPr lang="zh-CN" altLang="en-US" b="1"/>
              <a:t>的训练样本中自动学习到一些有价值的</a:t>
            </a:r>
            <a:r>
              <a:rPr lang="zh-CN" altLang="en-US" b="1" smtClean="0"/>
              <a:t>信息</a:t>
            </a:r>
            <a:endParaRPr lang="en-US" altLang="zh-CN" b="1" smtClean="0"/>
          </a:p>
          <a:p>
            <a:pPr lvl="2">
              <a:lnSpc>
                <a:spcPct val="100000"/>
              </a:lnSpc>
              <a:buFont typeface="Wingdings" panose="05000000000000000000" pitchFamily="2" charset="2"/>
              <a:buChar char="Ø"/>
            </a:pPr>
            <a:r>
              <a:rPr lang="zh-CN" altLang="en-US" b="1"/>
              <a:t>聚类</a:t>
            </a:r>
            <a:r>
              <a:rPr lang="zh-CN" altLang="en-US" b="1" smtClean="0"/>
              <a:t>、密度估计</a:t>
            </a:r>
            <a:r>
              <a:rPr lang="zh-CN" altLang="en-US" b="1"/>
              <a:t>、特征学习、降</a:t>
            </a:r>
            <a:r>
              <a:rPr lang="zh-CN" altLang="en-US" b="1" smtClean="0"/>
              <a:t>维</a:t>
            </a:r>
            <a:endParaRPr lang="en-US" altLang="zh-CN" b="1" smtClean="0"/>
          </a:p>
          <a:p>
            <a:pPr lvl="1">
              <a:lnSpc>
                <a:spcPct val="100000"/>
              </a:lnSpc>
              <a:buFont typeface="Wingdings" panose="05000000000000000000" pitchFamily="2" charset="2"/>
              <a:buChar char="Ø"/>
            </a:pPr>
            <a:r>
              <a:rPr lang="zh-CN" altLang="en-US" b="1">
                <a:solidFill>
                  <a:srgbClr val="C00000"/>
                </a:solidFill>
              </a:rPr>
              <a:t>强化学习</a:t>
            </a:r>
            <a:r>
              <a:rPr lang="zh-CN" altLang="en-US" b="1"/>
              <a:t>（ </a:t>
            </a:r>
            <a:r>
              <a:rPr lang="en-US" altLang="zh-CN" b="1"/>
              <a:t>Reinforcement </a:t>
            </a:r>
            <a:r>
              <a:rPr lang="en-US" altLang="zh-CN" b="1" smtClean="0"/>
              <a:t>Learning</a:t>
            </a:r>
            <a:r>
              <a:rPr lang="en-US" altLang="zh-CN" b="1" smtClean="0"/>
              <a:t>: </a:t>
            </a:r>
            <a:r>
              <a:rPr lang="en-US" altLang="zh-CN" b="1" smtClean="0"/>
              <a:t>RL</a:t>
            </a:r>
            <a:r>
              <a:rPr lang="zh-CN" altLang="en-US" b="1"/>
              <a:t>） 是一类通过交互来学习的机器学习算法，强化学习不需要显式地以“输入</a:t>
            </a:r>
            <a:r>
              <a:rPr lang="en-US" altLang="zh-CN" b="1"/>
              <a:t>/</a:t>
            </a:r>
            <a:r>
              <a:rPr lang="zh-CN" altLang="en-US" b="1"/>
              <a:t>输出对” 的方式给出训练样本</a:t>
            </a:r>
            <a:endParaRPr lang="en-US" altLang="zh-CN" b="1" smtClean="0"/>
          </a:p>
          <a:p>
            <a:pPr lvl="1">
              <a:lnSpc>
                <a:spcPct val="100000"/>
              </a:lnSpc>
              <a:buFont typeface="Wingdings" panose="05000000000000000000" pitchFamily="2" charset="2"/>
              <a:buChar char="Ø"/>
            </a:pPr>
            <a:r>
              <a:rPr lang="zh-CN" altLang="en-US" b="1">
                <a:solidFill>
                  <a:srgbClr val="C00000"/>
                </a:solidFill>
              </a:rPr>
              <a:t>弱监督学习</a:t>
            </a:r>
            <a:r>
              <a:rPr lang="zh-CN" altLang="en-US" b="1"/>
              <a:t>（ </a:t>
            </a:r>
            <a:r>
              <a:rPr lang="en-US" altLang="zh-CN" b="1"/>
              <a:t>Weakly Supervised </a:t>
            </a:r>
            <a:r>
              <a:rPr lang="en-US" altLang="zh-CN" b="1" smtClean="0"/>
              <a:t>Learning: WSL</a:t>
            </a:r>
            <a:r>
              <a:rPr lang="zh-CN" altLang="en-US" b="1" smtClean="0"/>
              <a:t>）</a:t>
            </a:r>
            <a:r>
              <a:rPr lang="zh-CN" altLang="en-US" b="1" smtClean="0"/>
              <a:t>和</a:t>
            </a:r>
            <a:r>
              <a:rPr lang="zh-CN" altLang="en-US" b="1"/>
              <a:t>半监督学习（ </a:t>
            </a:r>
            <a:r>
              <a:rPr lang="en-US" altLang="zh-CN" b="1"/>
              <a:t>Semi-Supervised </a:t>
            </a:r>
            <a:r>
              <a:rPr lang="en-US" altLang="zh-CN" b="1" smtClean="0"/>
              <a:t>Learning</a:t>
            </a:r>
            <a:r>
              <a:rPr lang="en-US" altLang="zh-CN" b="1" smtClean="0"/>
              <a:t>: </a:t>
            </a:r>
            <a:r>
              <a:rPr lang="en-US" altLang="zh-CN" b="1" smtClean="0"/>
              <a:t>SSL</a:t>
            </a:r>
            <a:r>
              <a:rPr lang="zh-CN" altLang="en-US" b="1"/>
              <a:t>）：希望从大规模的无</a:t>
            </a:r>
            <a:r>
              <a:rPr lang="zh-CN" altLang="en-US" b="1" smtClean="0"/>
              <a:t>标注</a:t>
            </a:r>
            <a:r>
              <a:rPr lang="zh-CN" altLang="en-US" b="1"/>
              <a:t>数据中充分挖掘有用的信息， 降低对标注样本数量的要求</a:t>
            </a:r>
            <a:endParaRPr lang="en-US" altLang="zh-CN" b="1"/>
          </a:p>
          <a:p>
            <a:pPr lvl="1">
              <a:lnSpc>
                <a:spcPct val="100000"/>
              </a:lnSpc>
              <a:buFont typeface="Wingdings" panose="05000000000000000000" pitchFamily="2" charset="2"/>
              <a:buChar char="Ø"/>
            </a:pPr>
            <a:endParaRPr lang="zh-CN" altLang="en-US" b="1"/>
          </a:p>
        </p:txBody>
      </p:sp>
    </p:spTree>
    <p:extLst>
      <p:ext uri="{BB962C8B-B14F-4D97-AF65-F5344CB8AC3E}">
        <p14:creationId xmlns:p14="http://schemas.microsoft.com/office/powerpoint/2010/main" val="67147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a:t>一些基本</a:t>
            </a:r>
            <a:r>
              <a:rPr lang="zh-CN" altLang="en-US" sz="3600" smtClean="0"/>
              <a:t>概念</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7</a:t>
            </a:fld>
            <a:endParaRPr lang="zh-CN" altLang="en-US"/>
          </a:p>
        </p:txBody>
      </p:sp>
      <p:sp>
        <p:nvSpPr>
          <p:cNvPr id="6" name="内容占位符 2"/>
          <p:cNvSpPr>
            <a:spLocks noGrp="1"/>
          </p:cNvSpPr>
          <p:nvPr>
            <p:ph idx="1"/>
          </p:nvPr>
        </p:nvSpPr>
        <p:spPr>
          <a:xfrm>
            <a:off x="838198" y="845575"/>
            <a:ext cx="10515602" cy="5368412"/>
          </a:xfrm>
        </p:spPr>
        <p:txBody>
          <a:bodyPr>
            <a:normAutofit/>
          </a:bodyPr>
          <a:lstStyle/>
          <a:p>
            <a:pPr>
              <a:lnSpc>
                <a:spcPct val="100000"/>
              </a:lnSpc>
              <a:buFont typeface="Wingdings" panose="05000000000000000000" pitchFamily="2" charset="2"/>
              <a:buChar char="Ø"/>
            </a:pPr>
            <a:r>
              <a:rPr lang="zh-CN" altLang="en-US" b="1" smtClean="0"/>
              <a:t>机器学习算法类型比较</a:t>
            </a:r>
            <a:endParaRPr lang="en-US" altLang="zh-CN" b="1" smtClean="0"/>
          </a:p>
          <a:p>
            <a:pPr lvl="1">
              <a:lnSpc>
                <a:spcPct val="100000"/>
              </a:lnSpc>
              <a:buFont typeface="Wingdings" panose="05000000000000000000" pitchFamily="2" charset="2"/>
              <a:buChar char="Ø"/>
            </a:pPr>
            <a:endParaRPr lang="zh-CN" altLang="en-US" b="1"/>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7737" y="1273482"/>
            <a:ext cx="9536523" cy="4837256"/>
          </a:xfrm>
          <a:prstGeom prst="rect">
            <a:avLst/>
          </a:prstGeom>
        </p:spPr>
      </p:pic>
    </p:spTree>
    <p:extLst>
      <p:ext uri="{BB962C8B-B14F-4D97-AF65-F5344CB8AC3E}">
        <p14:creationId xmlns:p14="http://schemas.microsoft.com/office/powerpoint/2010/main" val="426237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a:t>一些基本</a:t>
            </a:r>
            <a:r>
              <a:rPr lang="zh-CN" altLang="en-US" sz="3600" smtClean="0"/>
              <a:t>概念</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8</a:t>
            </a:fld>
            <a:endParaRPr lang="zh-CN" altLang="en-US"/>
          </a:p>
        </p:txBody>
      </p:sp>
      <p:sp>
        <p:nvSpPr>
          <p:cNvPr id="6" name="内容占位符 2"/>
          <p:cNvSpPr>
            <a:spLocks noGrp="1"/>
          </p:cNvSpPr>
          <p:nvPr>
            <p:ph idx="1"/>
          </p:nvPr>
        </p:nvSpPr>
        <p:spPr>
          <a:xfrm>
            <a:off x="838198" y="845574"/>
            <a:ext cx="10515602" cy="5573067"/>
          </a:xfrm>
        </p:spPr>
        <p:txBody>
          <a:bodyPr>
            <a:normAutofit lnSpcReduction="10000"/>
          </a:bodyPr>
          <a:lstStyle/>
          <a:p>
            <a:pPr>
              <a:lnSpc>
                <a:spcPct val="100000"/>
              </a:lnSpc>
              <a:buFont typeface="Wingdings" panose="05000000000000000000" pitchFamily="2" charset="2"/>
              <a:buChar char="Ø"/>
            </a:pPr>
            <a:r>
              <a:rPr lang="zh-CN" altLang="en-US" b="1" smtClean="0"/>
              <a:t>特征表示方法</a:t>
            </a:r>
            <a:endParaRPr lang="en-US" altLang="zh-CN" b="1" smtClean="0"/>
          </a:p>
          <a:p>
            <a:pPr lvl="1">
              <a:lnSpc>
                <a:spcPct val="100000"/>
              </a:lnSpc>
              <a:buFont typeface="Wingdings" panose="05000000000000000000" pitchFamily="2" charset="2"/>
              <a:buChar char="Ø"/>
            </a:pPr>
            <a:r>
              <a:rPr lang="zh-CN" altLang="en-US" b="1">
                <a:solidFill>
                  <a:srgbClr val="C00000"/>
                </a:solidFill>
              </a:rPr>
              <a:t>图像特征</a:t>
            </a:r>
            <a:r>
              <a:rPr lang="zh-CN" altLang="en-US" b="1"/>
              <a:t>：大小为𝑀 </a:t>
            </a:r>
            <a:r>
              <a:rPr lang="en-US" altLang="zh-CN" b="1"/>
              <a:t>×</a:t>
            </a:r>
            <a:r>
              <a:rPr lang="zh-CN" altLang="en-US" b="1"/>
              <a:t>𝑁 的图像</a:t>
            </a:r>
            <a:r>
              <a:rPr lang="zh-CN" altLang="en-US" b="1" smtClean="0"/>
              <a:t>，其</a:t>
            </a:r>
            <a:r>
              <a:rPr lang="zh-CN" altLang="en-US" b="1"/>
              <a:t>特征向量可以简单地表示为 𝑀 </a:t>
            </a:r>
            <a:r>
              <a:rPr lang="en-US" altLang="zh-CN" b="1"/>
              <a:t>× </a:t>
            </a:r>
            <a:r>
              <a:rPr lang="zh-CN" altLang="en-US" b="1"/>
              <a:t>𝑁 维的</a:t>
            </a:r>
            <a:r>
              <a:rPr lang="zh-CN" altLang="en-US" b="1" smtClean="0"/>
              <a:t>向量</a:t>
            </a:r>
            <a:endParaRPr lang="en-US" altLang="zh-CN" b="1" smtClean="0"/>
          </a:p>
          <a:p>
            <a:pPr lvl="1">
              <a:lnSpc>
                <a:spcPct val="100000"/>
              </a:lnSpc>
              <a:buFont typeface="Wingdings" panose="05000000000000000000" pitchFamily="2" charset="2"/>
              <a:buChar char="Ø"/>
            </a:pPr>
            <a:r>
              <a:rPr lang="zh-CN" altLang="en-US" b="1">
                <a:solidFill>
                  <a:srgbClr val="C00000"/>
                </a:solidFill>
              </a:rPr>
              <a:t>文本特征</a:t>
            </a:r>
            <a:r>
              <a:rPr lang="zh-CN" altLang="en-US" b="1"/>
              <a:t>：假设训练集合中的词都来自</a:t>
            </a:r>
            <a:r>
              <a:rPr lang="zh-CN" altLang="en-US" b="1" smtClean="0"/>
              <a:t>一个</a:t>
            </a:r>
            <a:r>
              <a:rPr lang="zh-CN" altLang="en-US" b="1"/>
              <a:t>词表𝒱， 大小为</a:t>
            </a:r>
            <a:r>
              <a:rPr lang="en-US" altLang="zh-CN" b="1"/>
              <a:t>|</a:t>
            </a:r>
            <a:r>
              <a:rPr lang="zh-CN" altLang="en-US" b="1"/>
              <a:t>𝒱</a:t>
            </a:r>
            <a:r>
              <a:rPr lang="en-US" altLang="zh-CN" b="1"/>
              <a:t>|</a:t>
            </a:r>
            <a:r>
              <a:rPr lang="zh-CN" altLang="en-US" b="1"/>
              <a:t>， 则每个样本可以表示为一个</a:t>
            </a:r>
            <a:r>
              <a:rPr lang="en-US" altLang="zh-CN" b="1"/>
              <a:t>|</a:t>
            </a:r>
            <a:r>
              <a:rPr lang="zh-CN" altLang="en-US" b="1"/>
              <a:t>𝒱</a:t>
            </a:r>
            <a:r>
              <a:rPr lang="en-US" altLang="zh-CN" b="1"/>
              <a:t>|</a:t>
            </a:r>
            <a:r>
              <a:rPr lang="zh-CN" altLang="en-US" b="1"/>
              <a:t>维的向量𝒙 ∈ </a:t>
            </a:r>
            <a:r>
              <a:rPr lang="en-US" altLang="zh-CN" b="1"/>
              <a:t>ℝ</a:t>
            </a:r>
            <a:r>
              <a:rPr lang="en-US" altLang="zh-CN" b="1" baseline="30000"/>
              <a:t>|</a:t>
            </a:r>
            <a:r>
              <a:rPr lang="zh-CN" altLang="en-US" b="1" baseline="30000"/>
              <a:t>𝒱</a:t>
            </a:r>
            <a:r>
              <a:rPr lang="en-US" altLang="zh-CN" b="1" baseline="30000" smtClean="0"/>
              <a:t>|</a:t>
            </a:r>
            <a:endParaRPr lang="en-US" altLang="zh-CN" b="1" baseline="30000"/>
          </a:p>
          <a:p>
            <a:pPr>
              <a:lnSpc>
                <a:spcPct val="100000"/>
              </a:lnSpc>
              <a:buFont typeface="Wingdings" panose="05000000000000000000" pitchFamily="2" charset="2"/>
              <a:buChar char="Ø"/>
            </a:pPr>
            <a:r>
              <a:rPr lang="zh-CN" altLang="en-US"/>
              <a:t>如何让机器</a:t>
            </a:r>
            <a:r>
              <a:rPr lang="zh-CN" altLang="en-US" smtClean="0"/>
              <a:t>自动</a:t>
            </a:r>
            <a:r>
              <a:rPr lang="zh-CN" altLang="en-US"/>
              <a:t>地学习出有效的特征也成为机器学习中的一项重要研究内容， 称为特征</a:t>
            </a:r>
            <a:r>
              <a:rPr lang="zh-CN" altLang="en-US" smtClean="0"/>
              <a:t>学习（ </a:t>
            </a:r>
            <a:r>
              <a:rPr lang="en-US" altLang="zh-CN"/>
              <a:t>Feature Learning</a:t>
            </a:r>
            <a:r>
              <a:rPr lang="zh-CN" altLang="en-US" smtClean="0"/>
              <a:t>），也</a:t>
            </a:r>
            <a:r>
              <a:rPr lang="zh-CN" altLang="en-US"/>
              <a:t>叫表示学习（ </a:t>
            </a:r>
            <a:r>
              <a:rPr lang="en-US" altLang="zh-CN"/>
              <a:t>Representation Learning</a:t>
            </a:r>
            <a:r>
              <a:rPr lang="zh-CN" altLang="en-US" smtClean="0"/>
              <a:t>）</a:t>
            </a:r>
            <a:endParaRPr lang="en-US" altLang="zh-CN" smtClean="0"/>
          </a:p>
          <a:p>
            <a:pPr lvl="1">
              <a:lnSpc>
                <a:spcPct val="100000"/>
              </a:lnSpc>
              <a:buFont typeface="Wingdings" panose="05000000000000000000" pitchFamily="2" charset="2"/>
              <a:buChar char="Ø"/>
            </a:pPr>
            <a:r>
              <a:rPr lang="zh-CN" altLang="en-US" b="1">
                <a:solidFill>
                  <a:srgbClr val="C00000"/>
                </a:solidFill>
              </a:rPr>
              <a:t>特征选择</a:t>
            </a:r>
            <a:r>
              <a:rPr lang="zh-CN" altLang="en-US" b="1"/>
              <a:t>（ </a:t>
            </a:r>
            <a:r>
              <a:rPr lang="en-US" altLang="zh-CN" b="1"/>
              <a:t>Feature Selection</a:t>
            </a:r>
            <a:r>
              <a:rPr lang="zh-CN" altLang="en-US" b="1"/>
              <a:t>） 是选取原始特征集合的一个有效子集， </a:t>
            </a:r>
            <a:r>
              <a:rPr lang="zh-CN" altLang="en-US" b="1" smtClean="0"/>
              <a:t>使得基于</a:t>
            </a:r>
            <a:r>
              <a:rPr lang="zh-CN" altLang="en-US" b="1"/>
              <a:t>这个特征子集训练出来的模型准确率</a:t>
            </a:r>
            <a:r>
              <a:rPr lang="zh-CN" altLang="en-US" b="1" smtClean="0"/>
              <a:t>最高</a:t>
            </a:r>
            <a:endParaRPr lang="en-US" altLang="zh-CN" b="1" smtClean="0"/>
          </a:p>
          <a:p>
            <a:pPr lvl="1">
              <a:lnSpc>
                <a:spcPct val="100000"/>
              </a:lnSpc>
              <a:buFont typeface="Wingdings" panose="05000000000000000000" pitchFamily="2" charset="2"/>
              <a:buChar char="Ø"/>
            </a:pPr>
            <a:r>
              <a:rPr lang="zh-CN" altLang="en-US" b="1">
                <a:solidFill>
                  <a:srgbClr val="C00000"/>
                </a:solidFill>
              </a:rPr>
              <a:t>特征抽取</a:t>
            </a:r>
            <a:r>
              <a:rPr lang="zh-CN" altLang="en-US" b="1"/>
              <a:t>（ </a:t>
            </a:r>
            <a:r>
              <a:rPr lang="en-US" altLang="zh-CN" b="1"/>
              <a:t>Feature Extraction</a:t>
            </a:r>
            <a:r>
              <a:rPr lang="zh-CN" altLang="en-US" b="1"/>
              <a:t>） 是构造一个新的特征空间， 并将原始</a:t>
            </a:r>
            <a:r>
              <a:rPr lang="zh-CN" altLang="en-US" b="1" smtClean="0"/>
              <a:t>特征投影</a:t>
            </a:r>
            <a:r>
              <a:rPr lang="zh-CN" altLang="en-US" b="1"/>
              <a:t>在新的空间中得到新的</a:t>
            </a:r>
            <a:r>
              <a:rPr lang="zh-CN" altLang="en-US" b="1" smtClean="0"/>
              <a:t>表示</a:t>
            </a:r>
            <a:endParaRPr lang="en-US" altLang="zh-CN" b="1" smtClean="0"/>
          </a:p>
          <a:p>
            <a:pPr>
              <a:lnSpc>
                <a:spcPct val="100000"/>
              </a:lnSpc>
              <a:buFont typeface="Wingdings" panose="05000000000000000000" pitchFamily="2" charset="2"/>
              <a:buChar char="Ø"/>
            </a:pPr>
            <a:r>
              <a:rPr lang="zh-CN" altLang="en-US"/>
              <a:t>特征选择和</a:t>
            </a:r>
            <a:r>
              <a:rPr lang="zh-CN" altLang="en-US" smtClean="0"/>
              <a:t>特征抽取也</a:t>
            </a:r>
            <a:r>
              <a:rPr lang="zh-CN" altLang="en-US"/>
              <a:t>经常称为维数约减或降维（ </a:t>
            </a:r>
            <a:r>
              <a:rPr lang="en-US" altLang="zh-CN"/>
              <a:t>Dimension Reduction</a:t>
            </a:r>
            <a:r>
              <a:rPr lang="zh-CN" altLang="en-US" smtClean="0"/>
              <a:t>）</a:t>
            </a:r>
            <a:endParaRPr lang="en-US" altLang="zh-CN" smtClean="0"/>
          </a:p>
          <a:p>
            <a:pPr>
              <a:lnSpc>
                <a:spcPct val="100000"/>
              </a:lnSpc>
              <a:buFont typeface="Wingdings" panose="05000000000000000000" pitchFamily="2" charset="2"/>
              <a:buChar char="Ø"/>
            </a:pPr>
            <a:r>
              <a:rPr lang="zh-CN" altLang="en-US"/>
              <a:t>将特征的</a:t>
            </a:r>
            <a:r>
              <a:rPr lang="zh-CN" altLang="en-US">
                <a:solidFill>
                  <a:srgbClr val="C00000"/>
                </a:solidFill>
              </a:rPr>
              <a:t>表示学习</a:t>
            </a:r>
            <a:r>
              <a:rPr lang="zh-CN" altLang="en-US"/>
              <a:t>和机器学习的</a:t>
            </a:r>
            <a:r>
              <a:rPr lang="zh-CN" altLang="en-US">
                <a:solidFill>
                  <a:srgbClr val="C00000"/>
                </a:solidFill>
              </a:rPr>
              <a:t>预测学习</a:t>
            </a:r>
            <a:r>
              <a:rPr lang="zh-CN" altLang="en-US"/>
              <a:t>有机地统一到一个</a:t>
            </a:r>
            <a:r>
              <a:rPr lang="zh-CN" altLang="en-US" smtClean="0"/>
              <a:t>模型中</a:t>
            </a:r>
            <a:r>
              <a:rPr lang="zh-CN" altLang="en-US"/>
              <a:t>， 建立一个</a:t>
            </a:r>
            <a:r>
              <a:rPr lang="zh-CN" altLang="en-US">
                <a:solidFill>
                  <a:srgbClr val="C00000"/>
                </a:solidFill>
              </a:rPr>
              <a:t>端到端的学习算法</a:t>
            </a:r>
            <a:r>
              <a:rPr lang="zh-CN" altLang="en-US"/>
              <a:t>， 就可以有效地避免它们之间准则的不一致性</a:t>
            </a:r>
            <a:r>
              <a:rPr lang="zh-CN" altLang="en-US" smtClean="0"/>
              <a:t>．这种</a:t>
            </a:r>
            <a:r>
              <a:rPr lang="zh-CN" altLang="en-US"/>
              <a:t>表示学习方法称为深度学习（ </a:t>
            </a:r>
            <a:r>
              <a:rPr lang="en-US" altLang="zh-CN"/>
              <a:t>Deep Learning</a:t>
            </a:r>
            <a:r>
              <a:rPr lang="zh-CN" altLang="en-US"/>
              <a:t>， </a:t>
            </a:r>
            <a:r>
              <a:rPr lang="en-US" altLang="zh-CN"/>
              <a:t>DL</a:t>
            </a:r>
            <a:r>
              <a:rPr lang="zh-CN" altLang="en-US"/>
              <a:t>）</a:t>
            </a:r>
            <a:endParaRPr lang="zh-CN" altLang="en-US" b="1"/>
          </a:p>
        </p:txBody>
      </p:sp>
    </p:spTree>
    <p:extLst>
      <p:ext uri="{BB962C8B-B14F-4D97-AF65-F5344CB8AC3E}">
        <p14:creationId xmlns:p14="http://schemas.microsoft.com/office/powerpoint/2010/main" val="216154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5283"/>
            <a:ext cx="10515600" cy="618100"/>
          </a:xfrm>
        </p:spPr>
        <p:txBody>
          <a:bodyPr>
            <a:normAutofit/>
          </a:bodyPr>
          <a:lstStyle/>
          <a:p>
            <a:r>
              <a:rPr lang="zh-CN" altLang="en-US" sz="3600" smtClean="0"/>
              <a:t>机器学习</a:t>
            </a:r>
            <a:r>
              <a:rPr lang="zh-CN" altLang="en-US" sz="3600"/>
              <a:t>的基本</a:t>
            </a:r>
            <a:r>
              <a:rPr lang="zh-CN" altLang="en-US" sz="3600" smtClean="0"/>
              <a:t>要素</a:t>
            </a:r>
            <a:endParaRPr lang="zh-CN" altLang="en-US" sz="3600"/>
          </a:p>
        </p:txBody>
      </p:sp>
      <p:sp>
        <p:nvSpPr>
          <p:cNvPr id="5" name="灯片编号占位符 4"/>
          <p:cNvSpPr>
            <a:spLocks noGrp="1"/>
          </p:cNvSpPr>
          <p:nvPr>
            <p:ph type="sldNum" sz="quarter" idx="12"/>
          </p:nvPr>
        </p:nvSpPr>
        <p:spPr/>
        <p:txBody>
          <a:bodyPr/>
          <a:lstStyle/>
          <a:p>
            <a:pPr algn="r"/>
            <a:fld id="{0D5EAECF-4504-4F42-A35F-D3F354530B9A}" type="slidenum">
              <a:rPr lang="zh-CN" altLang="en-US" smtClean="0"/>
              <a:pPr algn="r"/>
              <a:t>9</a:t>
            </a:fld>
            <a:endParaRPr lang="zh-CN" altLang="en-US"/>
          </a:p>
        </p:txBody>
      </p:sp>
      <p:sp>
        <p:nvSpPr>
          <p:cNvPr id="6" name="内容占位符 2"/>
          <p:cNvSpPr>
            <a:spLocks noGrp="1"/>
          </p:cNvSpPr>
          <p:nvPr>
            <p:ph idx="1"/>
          </p:nvPr>
        </p:nvSpPr>
        <p:spPr>
          <a:xfrm>
            <a:off x="838198" y="845575"/>
            <a:ext cx="10515602" cy="5368412"/>
          </a:xfrm>
        </p:spPr>
        <p:txBody>
          <a:bodyPr>
            <a:normAutofit/>
          </a:bodyPr>
          <a:lstStyle/>
          <a:p>
            <a:pPr>
              <a:lnSpc>
                <a:spcPct val="100000"/>
              </a:lnSpc>
              <a:buFont typeface="Wingdings" panose="05000000000000000000" pitchFamily="2" charset="2"/>
              <a:buChar char="Ø"/>
            </a:pPr>
            <a:r>
              <a:rPr lang="zh-CN" altLang="en-US" b="1" smtClean="0"/>
              <a:t>机器学习的三要素：</a:t>
            </a:r>
            <a:r>
              <a:rPr lang="zh-CN" altLang="en-US" b="1" smtClean="0">
                <a:solidFill>
                  <a:srgbClr val="C00000"/>
                </a:solidFill>
              </a:rPr>
              <a:t>模型</a:t>
            </a:r>
            <a:r>
              <a:rPr lang="zh-CN" altLang="en-US" b="1" smtClean="0"/>
              <a:t>、</a:t>
            </a:r>
            <a:r>
              <a:rPr lang="zh-CN" altLang="en-US" b="1" smtClean="0">
                <a:solidFill>
                  <a:srgbClr val="C00000"/>
                </a:solidFill>
              </a:rPr>
              <a:t>学习准则</a:t>
            </a:r>
            <a:r>
              <a:rPr lang="zh-CN" altLang="en-US" b="1" smtClean="0"/>
              <a:t>、</a:t>
            </a:r>
            <a:r>
              <a:rPr lang="zh-CN" altLang="en-US" b="1" smtClean="0">
                <a:solidFill>
                  <a:srgbClr val="C00000"/>
                </a:solidFill>
              </a:rPr>
              <a:t>优化算法</a:t>
            </a:r>
            <a:endParaRPr lang="en-US" altLang="zh-CN" b="1" smtClean="0">
              <a:solidFill>
                <a:srgbClr val="C00000"/>
              </a:solidFill>
            </a:endParaRPr>
          </a:p>
          <a:p>
            <a:pPr>
              <a:lnSpc>
                <a:spcPct val="100000"/>
              </a:lnSpc>
              <a:buFont typeface="Wingdings" panose="05000000000000000000" pitchFamily="2" charset="2"/>
              <a:buChar char="Ø"/>
            </a:pPr>
            <a:r>
              <a:rPr lang="zh-CN" altLang="en-US" b="1" smtClean="0"/>
              <a:t>模型</a:t>
            </a:r>
            <a:endParaRPr lang="en-US" altLang="zh-CN" b="1" smtClean="0"/>
          </a:p>
          <a:p>
            <a:pPr lvl="1">
              <a:lnSpc>
                <a:spcPct val="150000"/>
              </a:lnSpc>
              <a:buFont typeface="Wingdings" panose="05000000000000000000" pitchFamily="2" charset="2"/>
              <a:buChar char="Ø"/>
            </a:pPr>
            <a:r>
              <a:rPr lang="zh-CN" altLang="en-US" b="1" smtClean="0"/>
              <a:t>广义模型：假设空间</a:t>
            </a:r>
            <a:endParaRPr lang="en-US" altLang="zh-CN" b="1" smtClean="0"/>
          </a:p>
          <a:p>
            <a:pPr lvl="1">
              <a:lnSpc>
                <a:spcPct val="150000"/>
              </a:lnSpc>
              <a:buFont typeface="Wingdings" panose="05000000000000000000" pitchFamily="2" charset="2"/>
              <a:buChar char="Ø"/>
            </a:pPr>
            <a:r>
              <a:rPr lang="zh-CN" altLang="en-US" b="1" smtClean="0"/>
              <a:t>线性模型：</a:t>
            </a:r>
            <a:endParaRPr lang="en-US" altLang="zh-CN" b="1" smtClean="0"/>
          </a:p>
          <a:p>
            <a:pPr lvl="1">
              <a:lnSpc>
                <a:spcPct val="150000"/>
              </a:lnSpc>
              <a:buFont typeface="Wingdings" panose="05000000000000000000" pitchFamily="2" charset="2"/>
              <a:buChar char="Ø"/>
            </a:pPr>
            <a:r>
              <a:rPr lang="zh-CN" altLang="en-US" b="1" smtClean="0"/>
              <a:t>非线性模型：</a:t>
            </a:r>
            <a:endParaRPr lang="en-US" altLang="zh-CN" b="1" smtClean="0"/>
          </a:p>
          <a:p>
            <a:pPr lvl="1">
              <a:lnSpc>
                <a:spcPct val="150000"/>
              </a:lnSpc>
              <a:buFont typeface="Wingdings" panose="05000000000000000000" pitchFamily="2" charset="2"/>
              <a:buChar char="Ø"/>
            </a:pPr>
            <a:r>
              <a:rPr lang="zh-CN" altLang="en-US" b="1" smtClean="0"/>
              <a:t>神经网络模型：</a:t>
            </a:r>
            <a:endParaRPr lang="en-US" altLang="zh-CN" b="1" smtClean="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366" y="1809996"/>
            <a:ext cx="3143412" cy="53977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407" y="2349774"/>
            <a:ext cx="2431127" cy="428677"/>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7712" y="2849501"/>
            <a:ext cx="2760922" cy="46872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1262170638"/>
              </p:ext>
            </p:extLst>
          </p:nvPr>
        </p:nvGraphicFramePr>
        <p:xfrm>
          <a:off x="10795000" y="6608763"/>
          <a:ext cx="3810000" cy="495300"/>
        </p:xfrm>
        <a:graphic>
          <a:graphicData uri="http://schemas.openxmlformats.org/presentationml/2006/ole">
            <mc:AlternateContent xmlns:mc="http://schemas.openxmlformats.org/markup-compatibility/2006">
              <mc:Choice xmlns:v="urn:schemas-microsoft-com:vml" Requires="v">
                <p:oleObj spid="_x0000_s7174" name="Equation" r:id="rId6" imgW="3809880" imgH="495000" progId="Equation.DSMT4">
                  <p:embed/>
                </p:oleObj>
              </mc:Choice>
              <mc:Fallback>
                <p:oleObj name="Equation" r:id="rId6" imgW="3809880" imgH="495000" progId="Equation.DSMT4">
                  <p:embed/>
                  <p:pic>
                    <p:nvPicPr>
                      <p:cNvPr id="0" name=""/>
                      <p:cNvPicPr/>
                      <p:nvPr/>
                    </p:nvPicPr>
                    <p:blipFill>
                      <a:blip r:embed="rId7"/>
                      <a:stretch>
                        <a:fillRect/>
                      </a:stretch>
                    </p:blipFill>
                    <p:spPr>
                      <a:xfrm>
                        <a:off x="10795000" y="6608763"/>
                        <a:ext cx="3810000" cy="495300"/>
                      </a:xfrm>
                      <a:prstGeom prst="rect">
                        <a:avLst/>
                      </a:prstGeom>
                    </p:spPr>
                  </p:pic>
                </p:oleObj>
              </mc:Fallback>
            </mc:AlternateContent>
          </a:graphicData>
        </a:graphic>
      </p:graphicFrame>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9541" y="3389057"/>
            <a:ext cx="4431787" cy="512632"/>
          </a:xfrm>
          <a:prstGeom prst="rect">
            <a:avLst/>
          </a:prstGeom>
        </p:spPr>
      </p:pic>
    </p:spTree>
    <p:extLst>
      <p:ext uri="{BB962C8B-B14F-4D97-AF65-F5344CB8AC3E}">
        <p14:creationId xmlns:p14="http://schemas.microsoft.com/office/powerpoint/2010/main" val="33960906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18159</TotalTime>
  <Words>1626</Words>
  <Application>Microsoft Office PowerPoint</Application>
  <PresentationFormat>宽屏</PresentationFormat>
  <Paragraphs>321</Paragraphs>
  <Slides>33</Slides>
  <Notes>0</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33</vt:i4>
      </vt:variant>
    </vt:vector>
  </HeadingPairs>
  <TitlesOfParts>
    <vt:vector size="44" baseType="lpstr">
      <vt:lpstr>新細明體</vt:lpstr>
      <vt:lpstr>等线</vt:lpstr>
      <vt:lpstr>腾讯体 W3</vt:lpstr>
      <vt:lpstr>微软雅黑</vt:lpstr>
      <vt:lpstr>Arial</vt:lpstr>
      <vt:lpstr>Symbol</vt:lpstr>
      <vt:lpstr>Wingdings</vt:lpstr>
      <vt:lpstr>Office 主题​​</vt:lpstr>
      <vt:lpstr>1_Office 主题​​</vt:lpstr>
      <vt:lpstr>Equation</vt:lpstr>
      <vt:lpstr>MathType 6.0 Equation</vt:lpstr>
      <vt:lpstr>第二讲：机器学习概述</vt:lpstr>
      <vt:lpstr>纲  要</vt:lpstr>
      <vt:lpstr>什么是机器学习？</vt:lpstr>
      <vt:lpstr>什么是机器学习？</vt:lpstr>
      <vt:lpstr>一些基本概念</vt:lpstr>
      <vt:lpstr>一些基本概念</vt:lpstr>
      <vt:lpstr>一些基本概念</vt:lpstr>
      <vt:lpstr>一些基本概念</vt:lpstr>
      <vt:lpstr>机器学习的基本要素</vt:lpstr>
      <vt:lpstr>机器学习的基本要素</vt:lpstr>
      <vt:lpstr>机器学习的基本要素</vt:lpstr>
      <vt:lpstr>机器学习的基本要素</vt:lpstr>
      <vt:lpstr>机器学习的基本要素</vt:lpstr>
      <vt:lpstr>机器学习的基本要素</vt:lpstr>
      <vt:lpstr>机器学习的基本要素</vt:lpstr>
      <vt:lpstr>机器学习的基本要素</vt:lpstr>
      <vt:lpstr>机器学习的基本要素</vt:lpstr>
      <vt:lpstr>机器学习的基本要素</vt:lpstr>
      <vt:lpstr>简单示例—线性回归</vt:lpstr>
      <vt:lpstr>简单示例—线性回归</vt:lpstr>
      <vt:lpstr>简单示例—线性回归</vt:lpstr>
      <vt:lpstr>简单示例—线性回归</vt:lpstr>
      <vt:lpstr>简单示例—线性回归</vt:lpstr>
      <vt:lpstr>简单示例—线性回归</vt:lpstr>
      <vt:lpstr>简单示例—线性回归</vt:lpstr>
      <vt:lpstr>简单示例—线性回归</vt:lpstr>
      <vt:lpstr>偏差-方差分解</vt:lpstr>
      <vt:lpstr>偏差-方差分解</vt:lpstr>
      <vt:lpstr>偏差-方差分解</vt:lpstr>
      <vt:lpstr>PAC学习理论</vt:lpstr>
      <vt:lpstr>PAC学习理论</vt:lpstr>
      <vt:lpstr>课后作业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v_mianguo(郭绵)</dc:creator>
  <cp:lastModifiedBy>Shi Jia</cp:lastModifiedBy>
  <cp:revision>385</cp:revision>
  <cp:lastPrinted>2021-07-12T08:31:57Z</cp:lastPrinted>
  <dcterms:created xsi:type="dcterms:W3CDTF">2020-09-07T07:29:00Z</dcterms:created>
  <dcterms:modified xsi:type="dcterms:W3CDTF">2022-09-20T18:10:57Z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4D1CAB359D874E2D90CECBD1332DC791</vt:lpwstr>
  </property>
</Properties>
</file>